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7" r:id="rId3"/>
    <p:sldId id="259" r:id="rId4"/>
    <p:sldId id="260" r:id="rId5"/>
    <p:sldId id="261" r:id="rId6"/>
    <p:sldId id="262" r:id="rId7"/>
    <p:sldId id="263" r:id="rId8"/>
    <p:sldId id="267" r:id="rId9"/>
    <p:sldId id="265" r:id="rId10"/>
    <p:sldId id="266" r:id="rId11"/>
    <p:sldId id="268" r:id="rId12"/>
    <p:sldId id="258" r:id="rId13"/>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A1"/>
    <a:srgbClr val="008F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snapToObjects="1">
      <p:cViewPr varScale="1">
        <p:scale>
          <a:sx n="57" d="100"/>
          <a:sy n="57" d="100"/>
        </p:scale>
        <p:origin x="12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28C3E-B52C-4E4B-A569-143CA357E60E}" type="datetimeFigureOut">
              <a:rPr lang="fr-FR" smtClean="0"/>
              <a:t>29/10/2024</a:t>
            </a:fld>
            <a:endParaRPr lang="fr-FR"/>
          </a:p>
        </p:txBody>
      </p:sp>
      <p:sp>
        <p:nvSpPr>
          <p:cNvPr id="4" name="Espace réservé de l'image des diapositives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9EB21-A985-9D4A-ADF9-CB298A87A679}" type="slidenum">
              <a:rPr lang="fr-FR" smtClean="0"/>
              <a:t>‹N°›</a:t>
            </a:fld>
            <a:endParaRPr lang="fr-FR"/>
          </a:p>
        </p:txBody>
      </p:sp>
    </p:spTree>
    <p:extLst>
      <p:ext uri="{BB962C8B-B14F-4D97-AF65-F5344CB8AC3E}">
        <p14:creationId xmlns:p14="http://schemas.microsoft.com/office/powerpoint/2010/main" val="3873669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Espace réservé du texte 16">
            <a:extLst>
              <a:ext uri="{FF2B5EF4-FFF2-40B4-BE49-F238E27FC236}">
                <a16:creationId xmlns:a16="http://schemas.microsoft.com/office/drawing/2014/main" id="{2510D251-F89E-FC48-BECB-B6B87575D8DE}"/>
              </a:ext>
            </a:extLst>
          </p:cNvPr>
          <p:cNvSpPr>
            <a:spLocks noGrp="1"/>
          </p:cNvSpPr>
          <p:nvPr>
            <p:ph type="body" sz="quarter" idx="10"/>
          </p:nvPr>
        </p:nvSpPr>
        <p:spPr>
          <a:xfrm>
            <a:off x="739775" y="3200400"/>
            <a:ext cx="5856288" cy="2035175"/>
          </a:xfrm>
          <a:prstGeom prst="rect">
            <a:avLst/>
          </a:prstGeom>
        </p:spPr>
        <p:txBody>
          <a:bodyPr/>
          <a:lstStyle>
            <a:lvl1pPr marL="0" indent="0">
              <a:buNone/>
              <a:defRPr b="1" i="0">
                <a:solidFill>
                  <a:srgbClr val="0053A1"/>
                </a:solidFill>
                <a:latin typeface="DINPro-Bold" panose="02000503030000020004" pitchFamily="2" charset="0"/>
                <a:cs typeface="DIN Pro Condensed" panose="020B0506020101010102" pitchFamily="34" charset="77"/>
              </a:defRPr>
            </a:lvl1pPr>
          </a:lstStyle>
          <a:p>
            <a:pPr lvl="0"/>
            <a:r>
              <a:rPr lang="fr-FR" dirty="0"/>
              <a:t>Cliquez pour modifier les styles du texte du masque</a:t>
            </a:r>
          </a:p>
        </p:txBody>
      </p:sp>
    </p:spTree>
    <p:extLst>
      <p:ext uri="{BB962C8B-B14F-4D97-AF65-F5344CB8AC3E}">
        <p14:creationId xmlns:p14="http://schemas.microsoft.com/office/powerpoint/2010/main" val="296726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9F2AE7B-50A6-3E4A-9B71-20D9CBF607E4}"/>
              </a:ext>
            </a:extLst>
          </p:cNvPr>
          <p:cNvSpPr>
            <a:spLocks noGrp="1"/>
          </p:cNvSpPr>
          <p:nvPr>
            <p:ph type="sldNum" sz="quarter" idx="10"/>
          </p:nvPr>
        </p:nvSpPr>
        <p:spPr>
          <a:xfrm>
            <a:off x="10022149" y="6963156"/>
            <a:ext cx="2405658" cy="402483"/>
          </a:xfrm>
          <a:prstGeom prst="rect">
            <a:avLst/>
          </a:prstGeom>
        </p:spPr>
        <p:txBody>
          <a:bodyPr/>
          <a:lstStyle>
            <a:lvl1pPr>
              <a:defRPr sz="1200">
                <a:solidFill>
                  <a:srgbClr val="0053A1"/>
                </a:solidFill>
              </a:defRPr>
            </a:lvl1pPr>
          </a:lstStyle>
          <a:p>
            <a:fld id="{ECBD8254-6EA2-2842-A1A6-B715181DCBB3}" type="slidenum">
              <a:rPr lang="fr-FR" smtClean="0"/>
              <a:pPr/>
              <a:t>‹N°›</a:t>
            </a:fld>
            <a:endParaRPr lang="fr-FR" dirty="0"/>
          </a:p>
        </p:txBody>
      </p:sp>
      <p:sp>
        <p:nvSpPr>
          <p:cNvPr id="9" name="Espace réservé du texte 8">
            <a:extLst>
              <a:ext uri="{FF2B5EF4-FFF2-40B4-BE49-F238E27FC236}">
                <a16:creationId xmlns:a16="http://schemas.microsoft.com/office/drawing/2014/main" id="{C57EFD22-53D1-C948-8A88-9DB23C11A724}"/>
              </a:ext>
            </a:extLst>
          </p:cNvPr>
          <p:cNvSpPr>
            <a:spLocks noGrp="1"/>
          </p:cNvSpPr>
          <p:nvPr>
            <p:ph type="body" sz="quarter" idx="11"/>
          </p:nvPr>
        </p:nvSpPr>
        <p:spPr>
          <a:xfrm>
            <a:off x="578524" y="2065812"/>
            <a:ext cx="8697912" cy="1319645"/>
          </a:xfrm>
          <a:prstGeom prst="rect">
            <a:avLst/>
          </a:prstGeom>
        </p:spPr>
        <p:txBody>
          <a:bodyPr/>
          <a:lstStyle>
            <a:lvl1pPr marL="0" indent="0">
              <a:buNone/>
              <a:defRPr sz="3000"/>
            </a:lvl1pPr>
          </a:lstStyle>
          <a:p>
            <a:endParaRPr lang="fr-FR" sz="3200" b="1" i="0" dirty="0">
              <a:solidFill>
                <a:srgbClr val="008FC3"/>
              </a:solidFill>
              <a:latin typeface="DINPro-Bold" panose="02000503030000020004" pitchFamily="2" charset="0"/>
              <a:cs typeface="DIN Pro Condensed" panose="020B0506020101010102" pitchFamily="34" charset="77"/>
            </a:endParaRPr>
          </a:p>
        </p:txBody>
      </p:sp>
    </p:spTree>
    <p:extLst>
      <p:ext uri="{BB962C8B-B14F-4D97-AF65-F5344CB8AC3E}">
        <p14:creationId xmlns:p14="http://schemas.microsoft.com/office/powerpoint/2010/main" val="36969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123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229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9C1A78E-3924-D646-A87B-44F133E2EAB3}"/>
              </a:ext>
            </a:extLst>
          </p:cNvPr>
          <p:cNvSpPr>
            <a:spLocks noGrp="1"/>
          </p:cNvSpPr>
          <p:nvPr>
            <p:ph type="body" sz="quarter" idx="10"/>
          </p:nvPr>
        </p:nvSpPr>
        <p:spPr>
          <a:xfrm>
            <a:off x="739774" y="3534937"/>
            <a:ext cx="6006713" cy="903249"/>
          </a:xfrm>
        </p:spPr>
        <p:txBody>
          <a:bodyPr/>
          <a:lstStyle/>
          <a:p>
            <a:pPr algn="ctr"/>
            <a:r>
              <a:rPr lang="fr-FR" dirty="0"/>
              <a:t>PRESENTATION DE LA PLATEFORME EMPLOI TERRITORIAL</a:t>
            </a:r>
          </a:p>
        </p:txBody>
      </p:sp>
      <p:pic>
        <p:nvPicPr>
          <p:cNvPr id="3" name="Image 2">
            <a:extLst>
              <a:ext uri="{FF2B5EF4-FFF2-40B4-BE49-F238E27FC236}">
                <a16:creationId xmlns:a16="http://schemas.microsoft.com/office/drawing/2014/main" id="{EB8D5699-7187-B79C-2FC9-0B9413826F66}"/>
              </a:ext>
            </a:extLst>
          </p:cNvPr>
          <p:cNvPicPr>
            <a:picLocks noChangeAspect="1"/>
          </p:cNvPicPr>
          <p:nvPr/>
        </p:nvPicPr>
        <p:blipFill>
          <a:blip r:embed="rId2"/>
          <a:stretch>
            <a:fillRect/>
          </a:stretch>
        </p:blipFill>
        <p:spPr>
          <a:xfrm rot="2731111">
            <a:off x="5344831" y="1585582"/>
            <a:ext cx="4111946" cy="1370648"/>
          </a:xfrm>
          <a:prstGeom prst="rect">
            <a:avLst/>
          </a:prstGeom>
          <a:effectLst>
            <a:softEdge rad="63500"/>
          </a:effectLst>
        </p:spPr>
      </p:pic>
    </p:spTree>
    <p:extLst>
      <p:ext uri="{BB962C8B-B14F-4D97-AF65-F5344CB8AC3E}">
        <p14:creationId xmlns:p14="http://schemas.microsoft.com/office/powerpoint/2010/main" val="244569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E3E71-11E4-EE79-BC4E-0402C2FDF5E0}"/>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937FF75-4548-9DDD-765B-0D668E8332A1}"/>
              </a:ext>
            </a:extLst>
          </p:cNvPr>
          <p:cNvSpPr>
            <a:spLocks noGrp="1"/>
          </p:cNvSpPr>
          <p:nvPr>
            <p:ph type="sldNum" sz="quarter" idx="10"/>
          </p:nvPr>
        </p:nvSpPr>
        <p:spPr/>
        <p:txBody>
          <a:bodyPr/>
          <a:lstStyle/>
          <a:p>
            <a:fld id="{ECBD8254-6EA2-2842-A1A6-B715181DCBB3}" type="slidenum">
              <a:rPr lang="fr-FR" smtClean="0"/>
              <a:pPr/>
              <a:t>10</a:t>
            </a:fld>
            <a:endParaRPr lang="fr-FR" dirty="0"/>
          </a:p>
        </p:txBody>
      </p:sp>
      <p:pic>
        <p:nvPicPr>
          <p:cNvPr id="3" name="Image 2" descr="Une image contenant texte, Page web, Site web, capture d’écran&#10;&#10;Description générée automatiquement">
            <a:extLst>
              <a:ext uri="{FF2B5EF4-FFF2-40B4-BE49-F238E27FC236}">
                <a16:creationId xmlns:a16="http://schemas.microsoft.com/office/drawing/2014/main" id="{EF505F66-9D65-4CAD-D4A6-97285BFD7C3C}"/>
              </a:ext>
            </a:extLst>
          </p:cNvPr>
          <p:cNvPicPr>
            <a:picLocks noChangeAspect="1"/>
          </p:cNvPicPr>
          <p:nvPr/>
        </p:nvPicPr>
        <p:blipFill>
          <a:blip r:embed="rId2"/>
          <a:srcRect l="5054" t="11244" r="9976" b="1316"/>
          <a:stretch/>
        </p:blipFill>
        <p:spPr>
          <a:xfrm>
            <a:off x="0" y="1134528"/>
            <a:ext cx="10688346" cy="6269474"/>
          </a:xfrm>
          <a:prstGeom prst="rect">
            <a:avLst/>
          </a:prstGeom>
        </p:spPr>
      </p:pic>
      <p:pic>
        <p:nvPicPr>
          <p:cNvPr id="5" name="Image 4">
            <a:extLst>
              <a:ext uri="{FF2B5EF4-FFF2-40B4-BE49-F238E27FC236}">
                <a16:creationId xmlns:a16="http://schemas.microsoft.com/office/drawing/2014/main" id="{3956072B-6D23-BF8B-72BD-ED03CE1BE007}"/>
              </a:ext>
            </a:extLst>
          </p:cNvPr>
          <p:cNvPicPr>
            <a:picLocks noChangeAspect="1"/>
          </p:cNvPicPr>
          <p:nvPr/>
        </p:nvPicPr>
        <p:blipFill>
          <a:blip r:embed="rId3"/>
          <a:srcRect r="54085" b="56578"/>
          <a:stretch/>
        </p:blipFill>
        <p:spPr>
          <a:xfrm>
            <a:off x="89210" y="0"/>
            <a:ext cx="2698020" cy="1430594"/>
          </a:xfrm>
          <a:prstGeom prst="rect">
            <a:avLst/>
          </a:prstGeom>
        </p:spPr>
      </p:pic>
      <p:pic>
        <p:nvPicPr>
          <p:cNvPr id="6" name="Image 5" descr="Une image contenant texte, Page web, Site web, capture d’écran&#10;&#10;Description générée automatiquement">
            <a:extLst>
              <a:ext uri="{FF2B5EF4-FFF2-40B4-BE49-F238E27FC236}">
                <a16:creationId xmlns:a16="http://schemas.microsoft.com/office/drawing/2014/main" id="{55E1211B-2925-36D4-601E-D1D050965F66}"/>
              </a:ext>
            </a:extLst>
          </p:cNvPr>
          <p:cNvPicPr>
            <a:picLocks noChangeAspect="1"/>
          </p:cNvPicPr>
          <p:nvPr/>
        </p:nvPicPr>
        <p:blipFill>
          <a:blip r:embed="rId2"/>
          <a:srcRect l="14215" t="1654" r="16484" b="91965"/>
          <a:stretch/>
        </p:blipFill>
        <p:spPr>
          <a:xfrm>
            <a:off x="2787230" y="734167"/>
            <a:ext cx="7628009" cy="400361"/>
          </a:xfrm>
          <a:prstGeom prst="rect">
            <a:avLst/>
          </a:prstGeom>
        </p:spPr>
      </p:pic>
    </p:spTree>
    <p:extLst>
      <p:ext uri="{BB962C8B-B14F-4D97-AF65-F5344CB8AC3E}">
        <p14:creationId xmlns:p14="http://schemas.microsoft.com/office/powerpoint/2010/main" val="1183861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B6056-5EA6-0BA2-B62C-F354D1E9CCDA}"/>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5748EEA-A632-CD0F-2941-02090B420707}"/>
              </a:ext>
            </a:extLst>
          </p:cNvPr>
          <p:cNvSpPr>
            <a:spLocks noGrp="1"/>
          </p:cNvSpPr>
          <p:nvPr>
            <p:ph type="sldNum" sz="quarter" idx="10"/>
          </p:nvPr>
        </p:nvSpPr>
        <p:spPr/>
        <p:txBody>
          <a:bodyPr/>
          <a:lstStyle/>
          <a:p>
            <a:fld id="{ECBD8254-6EA2-2842-A1A6-B715181DCBB3}" type="slidenum">
              <a:rPr lang="fr-FR" smtClean="0"/>
              <a:pPr/>
              <a:t>11</a:t>
            </a:fld>
            <a:endParaRPr lang="fr-FR" dirty="0"/>
          </a:p>
        </p:txBody>
      </p:sp>
      <p:pic>
        <p:nvPicPr>
          <p:cNvPr id="3" name="Image 2" descr="Une image contenant texte, capture d’écran, logiciel, Page web&#10;&#10;Description générée automatiquement">
            <a:extLst>
              <a:ext uri="{FF2B5EF4-FFF2-40B4-BE49-F238E27FC236}">
                <a16:creationId xmlns:a16="http://schemas.microsoft.com/office/drawing/2014/main" id="{18AF25AF-B764-0517-859E-EF1C1BCF1CE1}"/>
              </a:ext>
            </a:extLst>
          </p:cNvPr>
          <p:cNvPicPr>
            <a:picLocks noChangeAspect="1"/>
          </p:cNvPicPr>
          <p:nvPr/>
        </p:nvPicPr>
        <p:blipFill>
          <a:blip r:embed="rId2"/>
          <a:stretch>
            <a:fillRect/>
          </a:stretch>
        </p:blipFill>
        <p:spPr>
          <a:xfrm>
            <a:off x="2144377" y="675048"/>
            <a:ext cx="8295158" cy="5953206"/>
          </a:xfrm>
          <a:prstGeom prst="rect">
            <a:avLst/>
          </a:prstGeom>
        </p:spPr>
      </p:pic>
      <p:pic>
        <p:nvPicPr>
          <p:cNvPr id="5" name="Image 4" descr="Une image contenant triangle, ligne&#10;&#10;Description générée automatiquement">
            <a:extLst>
              <a:ext uri="{FF2B5EF4-FFF2-40B4-BE49-F238E27FC236}">
                <a16:creationId xmlns:a16="http://schemas.microsoft.com/office/drawing/2014/main" id="{9D824E2E-B5FD-646A-3575-135251D4004E}"/>
              </a:ext>
            </a:extLst>
          </p:cNvPr>
          <p:cNvPicPr>
            <a:picLocks noChangeAspect="1"/>
          </p:cNvPicPr>
          <p:nvPr/>
        </p:nvPicPr>
        <p:blipFill>
          <a:blip r:embed="rId3"/>
          <a:stretch>
            <a:fillRect/>
          </a:stretch>
        </p:blipFill>
        <p:spPr>
          <a:xfrm>
            <a:off x="399311" y="675048"/>
            <a:ext cx="1140908" cy="1042917"/>
          </a:xfrm>
          <a:prstGeom prst="rect">
            <a:avLst/>
          </a:prstGeom>
        </p:spPr>
      </p:pic>
      <p:sp>
        <p:nvSpPr>
          <p:cNvPr id="6" name="ZoneTexte 5">
            <a:extLst>
              <a:ext uri="{FF2B5EF4-FFF2-40B4-BE49-F238E27FC236}">
                <a16:creationId xmlns:a16="http://schemas.microsoft.com/office/drawing/2014/main" id="{B453EFF3-DD92-1288-0AD2-DE88F6E51437}"/>
              </a:ext>
            </a:extLst>
          </p:cNvPr>
          <p:cNvSpPr txBox="1"/>
          <p:nvPr/>
        </p:nvSpPr>
        <p:spPr>
          <a:xfrm>
            <a:off x="87002" y="1889286"/>
            <a:ext cx="2057375" cy="1200329"/>
          </a:xfrm>
          <a:prstGeom prst="rect">
            <a:avLst/>
          </a:prstGeom>
          <a:noFill/>
        </p:spPr>
        <p:txBody>
          <a:bodyPr wrap="square" rtlCol="0">
            <a:spAutoFit/>
          </a:bodyPr>
          <a:lstStyle/>
          <a:p>
            <a:r>
              <a:rPr lang="fr-FR" dirty="0"/>
              <a:t>N’oubliez pas de changer le mot de passe temporaire transmis par email</a:t>
            </a:r>
          </a:p>
        </p:txBody>
      </p:sp>
    </p:spTree>
    <p:extLst>
      <p:ext uri="{BB962C8B-B14F-4D97-AF65-F5344CB8AC3E}">
        <p14:creationId xmlns:p14="http://schemas.microsoft.com/office/powerpoint/2010/main" val="1853828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945BF1B-44E2-3949-AC17-D4D26862F2BC}"/>
              </a:ext>
            </a:extLst>
          </p:cNvPr>
          <p:cNvSpPr>
            <a:spLocks noGrp="1"/>
          </p:cNvSpPr>
          <p:nvPr>
            <p:ph type="sldNum" sz="quarter" idx="10"/>
          </p:nvPr>
        </p:nvSpPr>
        <p:spPr/>
        <p:txBody>
          <a:bodyPr/>
          <a:lstStyle/>
          <a:p>
            <a:fld id="{ECBD8254-6EA2-2842-A1A6-B715181DCBB3}" type="slidenum">
              <a:rPr lang="fr-FR" smtClean="0"/>
              <a:pPr/>
              <a:t>2</a:t>
            </a:fld>
            <a:endParaRPr lang="fr-FR" dirty="0"/>
          </a:p>
        </p:txBody>
      </p:sp>
      <p:sp>
        <p:nvSpPr>
          <p:cNvPr id="4" name="ZoneTexte 3">
            <a:extLst>
              <a:ext uri="{FF2B5EF4-FFF2-40B4-BE49-F238E27FC236}">
                <a16:creationId xmlns:a16="http://schemas.microsoft.com/office/drawing/2014/main" id="{7A54330F-4551-3240-42BF-5A4B77FAB682}"/>
              </a:ext>
            </a:extLst>
          </p:cNvPr>
          <p:cNvSpPr txBox="1"/>
          <p:nvPr/>
        </p:nvSpPr>
        <p:spPr>
          <a:xfrm>
            <a:off x="490655" y="414125"/>
            <a:ext cx="8686800" cy="6247864"/>
          </a:xfrm>
          <a:prstGeom prst="rect">
            <a:avLst/>
          </a:prstGeom>
          <a:noFill/>
        </p:spPr>
        <p:txBody>
          <a:bodyPr wrap="square">
            <a:spAutoFit/>
          </a:bodyPr>
          <a:lstStyle/>
          <a:p>
            <a:r>
              <a:rPr lang="fr-FR" sz="2000" b="1" kern="100" dirty="0">
                <a:solidFill>
                  <a:srgbClr val="0070C0"/>
                </a:solidFill>
                <a:latin typeface="Century Schoolbook" panose="02040604050505020304" pitchFamily="18" charset="0"/>
                <a:ea typeface="Aptos" panose="020B0004020202020204" pitchFamily="34" charset="0"/>
                <a:cs typeface="Times New Roman" panose="02020603050405020304" pitchFamily="18" charset="0"/>
              </a:rPr>
              <a:t>PRINCIPALES FONCTIONNALITES INNOVANTES DE LA PLATEFORME EMPLOI TERRITORIALE</a:t>
            </a:r>
          </a:p>
          <a:p>
            <a:endParaRPr lang="fr-FR" sz="2000" kern="100" dirty="0">
              <a:effectLst/>
              <a:latin typeface="Century Schoolbook" panose="02040604050505020304" pitchFamily="18" charset="0"/>
              <a:ea typeface="Aptos" panose="020B0004020202020204" pitchFamily="34" charset="0"/>
              <a:cs typeface="Times New Roman" panose="02020603050405020304" pitchFamily="18" charset="0"/>
            </a:endParaRPr>
          </a:p>
          <a:p>
            <a:pPr marL="342900" lvl="0" indent="-342900">
              <a:buFont typeface="Wingdings" pitchFamily="2" charset="2"/>
              <a:buChar char=""/>
            </a:pPr>
            <a:r>
              <a:rPr lang="fr-FR" sz="2000" b="1" kern="100" dirty="0">
                <a:effectLst/>
                <a:latin typeface="Century Schoolbook" panose="02040604050505020304" pitchFamily="18" charset="0"/>
                <a:ea typeface="Aptos" panose="020B0004020202020204" pitchFamily="34" charset="0"/>
                <a:cs typeface="Times New Roman" panose="02020603050405020304" pitchFamily="18" charset="0"/>
              </a:rPr>
              <a:t>Une grande flexibilité dans la gestion des offres d’emplois, </a:t>
            </a: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avec la possibilité de : </a:t>
            </a:r>
          </a:p>
          <a:p>
            <a:pPr marL="742950" lvl="1" indent="-285750">
              <a:buFont typeface="Courier New" panose="02070309020205020404" pitchFamily="49" charset="0"/>
              <a:buChar char="o"/>
            </a:pP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Dupliquer une offre et de la modifier</a:t>
            </a:r>
          </a:p>
          <a:p>
            <a:pPr marL="742950" lvl="1" indent="-285750">
              <a:buFont typeface="Courier New" panose="02070309020205020404" pitchFamily="49" charset="0"/>
              <a:buChar char="o"/>
            </a:pP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Renouveler l’offre</a:t>
            </a:r>
          </a:p>
          <a:p>
            <a:pPr marL="742950" lvl="1" indent="-285750">
              <a:buFont typeface="Courier New" panose="02070309020205020404" pitchFamily="49" charset="0"/>
              <a:buChar char="o"/>
            </a:pP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Prolonger une offre en modifiant la date de fin de publicité</a:t>
            </a:r>
          </a:p>
          <a:p>
            <a:pPr marL="742950" lvl="1" indent="-285750">
              <a:buFont typeface="Courier New" panose="02070309020205020404" pitchFamily="49" charset="0"/>
              <a:buChar char="o"/>
            </a:pP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Publier ou dépublier une offre à votre guise </a:t>
            </a:r>
          </a:p>
          <a:p>
            <a:pPr marL="742950" lvl="1" indent="-285750">
              <a:buFont typeface="Courier New" panose="02070309020205020404" pitchFamily="49" charset="0"/>
              <a:buChar char="o"/>
            </a:pP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Supprimer une offre d’emploi et d’annuler la suppression</a:t>
            </a:r>
          </a:p>
          <a:p>
            <a:pPr marL="457200"/>
            <a:r>
              <a:rPr lang="fr-FR" sz="2000" b="1" kern="100" dirty="0">
                <a:effectLst/>
                <a:latin typeface="Century Schoolbook" panose="02040604050505020304" pitchFamily="18" charset="0"/>
                <a:ea typeface="Aptos" panose="020B0004020202020204" pitchFamily="34" charset="0"/>
                <a:cs typeface="Times New Roman" panose="02020603050405020304" pitchFamily="18" charset="0"/>
              </a:rPr>
              <a:t> </a:t>
            </a:r>
            <a:endParaRPr lang="fr-FR" sz="2000" kern="100" dirty="0">
              <a:effectLst/>
              <a:latin typeface="Century Schoolbook" panose="02040604050505020304" pitchFamily="18" charset="0"/>
              <a:ea typeface="Aptos" panose="020B0004020202020204" pitchFamily="34" charset="0"/>
              <a:cs typeface="Times New Roman" panose="02020603050405020304" pitchFamily="18" charset="0"/>
            </a:endParaRPr>
          </a:p>
          <a:p>
            <a:pPr marL="342900" lvl="0" indent="-342900">
              <a:buFont typeface="Wingdings" pitchFamily="2" charset="2"/>
              <a:buChar char=""/>
            </a:pPr>
            <a:r>
              <a:rPr lang="fr-FR" sz="2000" b="1" kern="100" dirty="0">
                <a:effectLst/>
                <a:latin typeface="Century Schoolbook" panose="02040604050505020304" pitchFamily="18" charset="0"/>
                <a:ea typeface="Aptos" panose="020B0004020202020204" pitchFamily="34" charset="0"/>
                <a:cs typeface="Times New Roman" panose="02020603050405020304" pitchFamily="18" charset="0"/>
              </a:rPr>
              <a:t>Une plus grande rapidité de traitement des candidatures, </a:t>
            </a: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avec la possibilité de :</a:t>
            </a:r>
          </a:p>
          <a:p>
            <a:pPr marL="742950" lvl="1" indent="-285750">
              <a:buFont typeface="Courier New" panose="02070309020205020404" pitchFamily="49" charset="0"/>
              <a:buChar char="o"/>
            </a:pP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Gérer les candidatures directement dans l’application : accuser réception d’une candidature, transmettre une invitation à un entretien aux candidats, informer les candidats que leur candidature n’est pas retenue</a:t>
            </a:r>
          </a:p>
          <a:p>
            <a:pPr marL="742950" lvl="1" indent="-285750">
              <a:buFont typeface="Courier New" panose="02070309020205020404" pitchFamily="49" charset="0"/>
              <a:buChar char="o"/>
            </a:pP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Consulter pour chaque offre d’emploi les candidatures correspondantes sur Emploi </a:t>
            </a:r>
            <a:r>
              <a:rPr lang="fr-FR" sz="2000" kern="100" dirty="0">
                <a:latin typeface="Century Schoolbook" panose="02040604050505020304" pitchFamily="18" charset="0"/>
                <a:ea typeface="Aptos" panose="020B0004020202020204" pitchFamily="34" charset="0"/>
                <a:cs typeface="Times New Roman" panose="02020603050405020304" pitchFamily="18" charset="0"/>
              </a:rPr>
              <a:t>T</a:t>
            </a: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erritorial </a:t>
            </a:r>
          </a:p>
          <a:p>
            <a:pPr marL="742950" lvl="1" indent="-285750">
              <a:buFont typeface="Courier New" panose="02070309020205020404" pitchFamily="49" charset="0"/>
              <a:buChar char="o"/>
            </a:pPr>
            <a:r>
              <a:rPr lang="fr-FR" sz="2000" kern="100" dirty="0">
                <a:effectLst/>
                <a:latin typeface="Century Schoolbook" panose="02040604050505020304" pitchFamily="18" charset="0"/>
                <a:ea typeface="Aptos" panose="020B0004020202020204" pitchFamily="34" charset="0"/>
                <a:cs typeface="Times New Roman" panose="02020603050405020304" pitchFamily="18" charset="0"/>
              </a:rPr>
              <a:t>Consulter l’ensemble de la CVthèque</a:t>
            </a:r>
          </a:p>
        </p:txBody>
      </p:sp>
    </p:spTree>
    <p:extLst>
      <p:ext uri="{BB962C8B-B14F-4D97-AF65-F5344CB8AC3E}">
        <p14:creationId xmlns:p14="http://schemas.microsoft.com/office/powerpoint/2010/main" val="1848691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9423043-C3F7-0545-81F3-10A3D1415E7D}"/>
              </a:ext>
            </a:extLst>
          </p:cNvPr>
          <p:cNvSpPr>
            <a:spLocks noGrp="1"/>
          </p:cNvSpPr>
          <p:nvPr>
            <p:ph type="sldNum" sz="quarter" idx="10"/>
          </p:nvPr>
        </p:nvSpPr>
        <p:spPr/>
        <p:txBody>
          <a:bodyPr/>
          <a:lstStyle/>
          <a:p>
            <a:fld id="{ECBD8254-6EA2-2842-A1A6-B715181DCBB3}" type="slidenum">
              <a:rPr lang="fr-FR" smtClean="0"/>
              <a:pPr/>
              <a:t>3</a:t>
            </a:fld>
            <a:endParaRPr lang="fr-FR" dirty="0"/>
          </a:p>
        </p:txBody>
      </p:sp>
      <p:sp>
        <p:nvSpPr>
          <p:cNvPr id="4" name="ZoneTexte 3">
            <a:extLst>
              <a:ext uri="{FF2B5EF4-FFF2-40B4-BE49-F238E27FC236}">
                <a16:creationId xmlns:a16="http://schemas.microsoft.com/office/drawing/2014/main" id="{161AC299-7CE9-695E-6852-24F808AA1F3B}"/>
              </a:ext>
            </a:extLst>
          </p:cNvPr>
          <p:cNvSpPr txBox="1"/>
          <p:nvPr/>
        </p:nvSpPr>
        <p:spPr>
          <a:xfrm>
            <a:off x="435447" y="1039345"/>
            <a:ext cx="9098846" cy="5016758"/>
          </a:xfrm>
          <a:prstGeom prst="rect">
            <a:avLst/>
          </a:prstGeom>
          <a:noFill/>
        </p:spPr>
        <p:txBody>
          <a:bodyPr wrap="square">
            <a:spAutoFit/>
          </a:bodyPr>
          <a:lstStyle/>
          <a:p>
            <a:pPr algn="ctr"/>
            <a:r>
              <a:rPr lang="fr-FR" sz="2000" b="1" kern="100" dirty="0">
                <a:solidFill>
                  <a:srgbClr val="0070C0"/>
                </a:solidFill>
                <a:latin typeface="Century Schoolbook" panose="02040604050505020304" pitchFamily="18" charset="0"/>
                <a:ea typeface="Aptos" panose="020B0004020202020204" pitchFamily="34" charset="0"/>
                <a:cs typeface="Times New Roman" panose="02020603050405020304" pitchFamily="18" charset="0"/>
              </a:rPr>
              <a:t>QUELQUES DEFINITIONS  </a:t>
            </a:r>
          </a:p>
          <a:p>
            <a:endParaRPr lang="fr-FR" sz="2000" b="1"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Wingdings" pitchFamily="2" charset="2"/>
              <a:buChar char="Ø"/>
            </a:pPr>
            <a:r>
              <a:rPr lang="fr-FR" sz="2000" b="1" kern="100" dirty="0">
                <a:effectLst/>
                <a:latin typeface="Aptos" panose="020B0004020202020204" pitchFamily="34" charset="0"/>
                <a:ea typeface="Aptos" panose="020B0004020202020204" pitchFamily="34" charset="0"/>
                <a:cs typeface="Times New Roman" panose="02020603050405020304" pitchFamily="18" charset="0"/>
              </a:rPr>
              <a:t>Un emploi permanent </a:t>
            </a:r>
            <a:r>
              <a:rPr lang="fr-FR" sz="2000" kern="100" dirty="0">
                <a:effectLst/>
                <a:latin typeface="Aptos" panose="020B0004020202020204" pitchFamily="34" charset="0"/>
                <a:ea typeface="Aptos" panose="020B0004020202020204" pitchFamily="34" charset="0"/>
                <a:cs typeface="Times New Roman" panose="02020603050405020304" pitchFamily="18" charset="0"/>
              </a:rPr>
              <a:t>est un emploi nécessaire au fonctionnement quotidien de la collectivité. Les emplois permanents ont </a:t>
            </a:r>
            <a:r>
              <a:rPr lang="fr-FR" sz="2000" u="sng" kern="100" dirty="0">
                <a:effectLst/>
                <a:latin typeface="Aptos" panose="020B0004020202020204" pitchFamily="34" charset="0"/>
                <a:ea typeface="Aptos" panose="020B0004020202020204" pitchFamily="34" charset="0"/>
                <a:cs typeface="Times New Roman" panose="02020603050405020304" pitchFamily="18" charset="0"/>
              </a:rPr>
              <a:t>vocation à être occupés par des fonctionnaires</a:t>
            </a:r>
            <a:r>
              <a:rPr lang="fr-FR" sz="2000" kern="100" dirty="0">
                <a:effectLst/>
                <a:latin typeface="Aptos" panose="020B0004020202020204" pitchFamily="34" charset="0"/>
                <a:ea typeface="Aptos" panose="020B0004020202020204" pitchFamily="34" charset="0"/>
                <a:cs typeface="Times New Roman" panose="02020603050405020304" pitchFamily="18" charset="0"/>
              </a:rPr>
              <a:t>. Cependant, pour certaines situations précisées par le cadre légal, le recours aux contractuels peut être envisagé.</a:t>
            </a:r>
          </a:p>
          <a:p>
            <a:pPr marL="342900" indent="-342900">
              <a:buFont typeface="Wingdings" pitchFamily="2" charset="2"/>
              <a:buChar char="Ø"/>
            </a:pP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Wingdings" pitchFamily="2" charset="2"/>
              <a:buChar char="Ø"/>
            </a:pPr>
            <a:r>
              <a:rPr lang="fr-FR" sz="2000" b="1" kern="100" dirty="0">
                <a:effectLst/>
                <a:latin typeface="Aptos" panose="020B0004020202020204" pitchFamily="34" charset="0"/>
                <a:ea typeface="Aptos" panose="020B0004020202020204" pitchFamily="34" charset="0"/>
                <a:cs typeface="Times New Roman" panose="02020603050405020304" pitchFamily="18" charset="0"/>
              </a:rPr>
              <a:t>Un emploi non permanent </a:t>
            </a:r>
            <a:r>
              <a:rPr lang="fr-FR" sz="2000" kern="100" dirty="0">
                <a:effectLst/>
                <a:latin typeface="Aptos" panose="020B0004020202020204" pitchFamily="34" charset="0"/>
                <a:ea typeface="Aptos" panose="020B0004020202020204" pitchFamily="34" charset="0"/>
                <a:cs typeface="Times New Roman" panose="02020603050405020304" pitchFamily="18" charset="0"/>
              </a:rPr>
              <a:t>est un emploi lié à un besoin temporaire : accroissement temporaire d’activité, accroissement saisonnier d’activité</a:t>
            </a:r>
            <a:r>
              <a:rPr lang="fr-FR" sz="2000" kern="100" dirty="0">
                <a:latin typeface="Aptos" panose="020B0004020202020204" pitchFamily="34" charset="0"/>
                <a:ea typeface="Aptos" panose="020B0004020202020204" pitchFamily="34" charset="0"/>
                <a:cs typeface="Times New Roman" panose="02020603050405020304" pitchFamily="18" charset="0"/>
              </a:rPr>
              <a:t>… </a:t>
            </a:r>
            <a:r>
              <a:rPr lang="fr-FR" sz="2000" kern="100" dirty="0">
                <a:effectLst/>
                <a:latin typeface="Aptos" panose="020B0004020202020204" pitchFamily="34" charset="0"/>
                <a:ea typeface="Aptos" panose="020B0004020202020204" pitchFamily="34" charset="0"/>
                <a:cs typeface="Times New Roman" panose="02020603050405020304" pitchFamily="18" charset="0"/>
              </a:rPr>
              <a:t>Ces emplois ont vocation à être occupés par des contractuels recrutés pour des périodes définies sur la base de contrat de droit public.</a:t>
            </a:r>
          </a:p>
          <a:p>
            <a:pPr marL="342900" indent="-342900">
              <a:buFont typeface="Wingdings" pitchFamily="2" charset="2"/>
              <a:buChar char="Ø"/>
            </a:pP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Wingdings" pitchFamily="2" charset="2"/>
              <a:buChar char="Ø"/>
            </a:pPr>
            <a:r>
              <a:rPr lang="fr-FR" sz="2000" b="1" kern="100" dirty="0">
                <a:effectLst/>
                <a:latin typeface="Aptos" panose="020B0004020202020204" pitchFamily="34" charset="0"/>
                <a:ea typeface="Aptos" panose="020B0004020202020204" pitchFamily="34" charset="0"/>
                <a:cs typeface="Times New Roman" panose="02020603050405020304" pitchFamily="18" charset="0"/>
              </a:rPr>
              <a:t>Un emploi fonctionnel </a:t>
            </a:r>
            <a:r>
              <a:rPr lang="fr-FR" sz="2000" kern="100" dirty="0">
                <a:effectLst/>
                <a:latin typeface="Aptos" panose="020B0004020202020204" pitchFamily="34" charset="0"/>
                <a:ea typeface="Aptos" panose="020B0004020202020204" pitchFamily="34" charset="0"/>
                <a:cs typeface="Times New Roman" panose="02020603050405020304" pitchFamily="18" charset="0"/>
              </a:rPr>
              <a:t>est un emploi de direction. La création de ces emplois est encadrée réglementairement. Le cadre règlementaire définit notamment la taille et/ou le type de structure éligible à la création de ces emplois. Ils peuvent être pourvus par la voie du détachement ou par recrutement direct.</a:t>
            </a:r>
          </a:p>
        </p:txBody>
      </p:sp>
    </p:spTree>
    <p:extLst>
      <p:ext uri="{BB962C8B-B14F-4D97-AF65-F5344CB8AC3E}">
        <p14:creationId xmlns:p14="http://schemas.microsoft.com/office/powerpoint/2010/main" val="209692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76566-E13B-D82D-A88B-609D2B809170}"/>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CDF5ED1-8FD2-10D3-0539-2074AFF049DF}"/>
              </a:ext>
            </a:extLst>
          </p:cNvPr>
          <p:cNvSpPr>
            <a:spLocks noGrp="1"/>
          </p:cNvSpPr>
          <p:nvPr>
            <p:ph type="sldNum" sz="quarter" idx="10"/>
          </p:nvPr>
        </p:nvSpPr>
        <p:spPr/>
        <p:txBody>
          <a:bodyPr/>
          <a:lstStyle/>
          <a:p>
            <a:fld id="{ECBD8254-6EA2-2842-A1A6-B715181DCBB3}" type="slidenum">
              <a:rPr lang="fr-FR" smtClean="0"/>
              <a:pPr/>
              <a:t>4</a:t>
            </a:fld>
            <a:endParaRPr lang="fr-FR" dirty="0"/>
          </a:p>
        </p:txBody>
      </p:sp>
      <p:sp>
        <p:nvSpPr>
          <p:cNvPr id="3" name="ZoneTexte 2">
            <a:extLst>
              <a:ext uri="{FF2B5EF4-FFF2-40B4-BE49-F238E27FC236}">
                <a16:creationId xmlns:a16="http://schemas.microsoft.com/office/drawing/2014/main" id="{88E5614E-2320-F7B5-383F-B70EED727D0F}"/>
              </a:ext>
            </a:extLst>
          </p:cNvPr>
          <p:cNvSpPr txBox="1"/>
          <p:nvPr/>
        </p:nvSpPr>
        <p:spPr>
          <a:xfrm>
            <a:off x="524656" y="1095101"/>
            <a:ext cx="8775461" cy="5016758"/>
          </a:xfrm>
          <a:prstGeom prst="rect">
            <a:avLst/>
          </a:prstGeom>
          <a:noFill/>
        </p:spPr>
        <p:txBody>
          <a:bodyPr wrap="square">
            <a:spAutoFit/>
          </a:bodyPr>
          <a:lstStyle/>
          <a:p>
            <a:pPr algn="ctr"/>
            <a:r>
              <a:rPr lang="fr-FR" sz="2000" b="1" kern="100" dirty="0">
                <a:solidFill>
                  <a:srgbClr val="0070C0"/>
                </a:solidFill>
                <a:latin typeface="Century Schoolbook" panose="02040604050505020304" pitchFamily="18" charset="0"/>
                <a:ea typeface="Aptos" panose="020B0004020202020204" pitchFamily="34" charset="0"/>
                <a:cs typeface="Times New Roman" panose="02020603050405020304" pitchFamily="18" charset="0"/>
              </a:rPr>
              <a:t>PRINCIPALES REGLES A APPLIQUER</a:t>
            </a:r>
          </a:p>
          <a:p>
            <a:endParaRPr lang="fr-FR" sz="2000" b="1" kern="100" dirty="0">
              <a:solidFill>
                <a:schemeClr val="bg1"/>
              </a:solidFill>
              <a:latin typeface="Century Schoolbook" panose="02040604050505020304" pitchFamily="18" charset="0"/>
              <a:ea typeface="Aptos" panose="020B0004020202020204" pitchFamily="34" charset="0"/>
              <a:cs typeface="Times New Roman" panose="02020603050405020304" pitchFamily="18" charset="0"/>
            </a:endParaRPr>
          </a:p>
          <a:p>
            <a:pPr marL="342900" indent="-342900">
              <a:buFont typeface="Wingdings" pitchFamily="2" charset="2"/>
              <a:buChar char="Ø"/>
            </a:pPr>
            <a:r>
              <a:rPr lang="fr-FR" sz="2000" b="1" kern="100" dirty="0">
                <a:solidFill>
                  <a:schemeClr val="bg1"/>
                </a:solidFill>
                <a:latin typeface="Century Schoolbook" panose="02040604050505020304" pitchFamily="18" charset="0"/>
                <a:ea typeface="Aptos" panose="020B0004020202020204" pitchFamily="34" charset="0"/>
                <a:cs typeface="Times New Roman" panose="02020603050405020304" pitchFamily="18" charset="0"/>
              </a:rPr>
              <a:t>La législation concernant les emplois permanents :</a:t>
            </a:r>
          </a:p>
          <a:p>
            <a:endParaRPr lang="fr-FR" sz="2000" b="1" kern="100" dirty="0">
              <a:solidFill>
                <a:schemeClr val="bg1"/>
              </a:solidFill>
              <a:latin typeface="Century Schoolbook" panose="02040604050505020304" pitchFamily="18" charset="0"/>
              <a:ea typeface="Aptos" panose="020B0004020202020204" pitchFamily="34" charset="0"/>
              <a:cs typeface="Times New Roman" panose="02020603050405020304" pitchFamily="18" charset="0"/>
            </a:endParaRPr>
          </a:p>
          <a:p>
            <a:pPr marL="800100" lvl="1" indent="-342900">
              <a:buFont typeface="Courier New" panose="02070309020205020404" pitchFamily="49" charset="0"/>
              <a:buChar char="o"/>
            </a:pPr>
            <a:r>
              <a:rPr lang="fr-FR" sz="2000" b="1" i="0" u="none" strike="noStrike" dirty="0">
                <a:solidFill>
                  <a:srgbClr val="000000"/>
                </a:solidFill>
                <a:effectLst/>
                <a:latin typeface="Century Schoolbook" panose="02040604050505020304" pitchFamily="18" charset="0"/>
              </a:rPr>
              <a:t>Article L 313-4 du CGFP </a:t>
            </a:r>
            <a:r>
              <a:rPr lang="fr-FR" sz="2000" b="0" i="0" u="none" strike="noStrike" dirty="0">
                <a:solidFill>
                  <a:srgbClr val="000000"/>
                </a:solidFill>
                <a:effectLst/>
                <a:latin typeface="Century Schoolbook" panose="02040604050505020304" pitchFamily="18" charset="0"/>
              </a:rPr>
              <a:t>: L'autorité territoriale informe le centre de gestion de la fonction publique territoriale compétent de la </a:t>
            </a:r>
            <a:r>
              <a:rPr lang="fr-FR" sz="2000" b="1" i="0" u="none" strike="noStrike" dirty="0">
                <a:solidFill>
                  <a:srgbClr val="000000"/>
                </a:solidFill>
                <a:effectLst/>
                <a:latin typeface="Century Schoolbook" panose="02040604050505020304" pitchFamily="18" charset="0"/>
              </a:rPr>
              <a:t>création ou de la vacance de tout emploi permanent</a:t>
            </a:r>
            <a:r>
              <a:rPr lang="fr-FR" sz="2000" b="0" i="0" u="none" strike="noStrike" dirty="0">
                <a:solidFill>
                  <a:srgbClr val="000000"/>
                </a:solidFill>
                <a:effectLst/>
                <a:latin typeface="Century Schoolbook" panose="02040604050505020304" pitchFamily="18" charset="0"/>
              </a:rPr>
              <a:t>.</a:t>
            </a:r>
            <a:br>
              <a:rPr lang="fr-FR" sz="2000" dirty="0">
                <a:latin typeface="Century Schoolbook" panose="02040604050505020304" pitchFamily="18" charset="0"/>
              </a:rPr>
            </a:br>
            <a:r>
              <a:rPr lang="fr-FR" sz="2000" b="0" i="0" u="none" strike="noStrike" dirty="0">
                <a:solidFill>
                  <a:srgbClr val="000000"/>
                </a:solidFill>
                <a:effectLst/>
                <a:latin typeface="Century Schoolbook" panose="02040604050505020304" pitchFamily="18" charset="0"/>
              </a:rPr>
              <a:t>Selon le cas, le centre de gestion ou le centre national de la fonction publique territoriale assure la publicité de cette création ou de cette vacance </a:t>
            </a:r>
            <a:r>
              <a:rPr lang="fr-FR" sz="2000" b="1" i="0" u="none" strike="noStrike" dirty="0">
                <a:solidFill>
                  <a:srgbClr val="000000"/>
                </a:solidFill>
                <a:effectLst/>
                <a:latin typeface="Century Schoolbook" panose="02040604050505020304" pitchFamily="18" charset="0"/>
              </a:rPr>
              <a:t>dans l'espace numérique commun </a:t>
            </a:r>
            <a:r>
              <a:rPr lang="fr-FR" sz="2000" b="0" i="0" u="none" strike="noStrike" dirty="0">
                <a:solidFill>
                  <a:srgbClr val="000000"/>
                </a:solidFill>
                <a:effectLst/>
                <a:latin typeface="Century Schoolbook" panose="02040604050505020304" pitchFamily="18" charset="0"/>
              </a:rPr>
              <a:t>mentionné à l'article L. 311-2, à l'exception de celles concernant les emplois susceptibles d'être pourvus exclusivement par voie d'avancement de grade.</a:t>
            </a:r>
            <a:br>
              <a:rPr lang="fr-FR" sz="2000" dirty="0">
                <a:latin typeface="Century Schoolbook" panose="02040604050505020304" pitchFamily="18" charset="0"/>
              </a:rPr>
            </a:br>
            <a:r>
              <a:rPr lang="fr-FR" sz="2000" b="0" i="0" u="none" strike="noStrike" dirty="0">
                <a:solidFill>
                  <a:srgbClr val="000000"/>
                </a:solidFill>
                <a:effectLst/>
                <a:latin typeface="Century Schoolbook" panose="02040604050505020304" pitchFamily="18" charset="0"/>
              </a:rPr>
              <a:t>Les vacances d'emploi précisent le motif de la vacance et comportent une description du poste à pourvoir.</a:t>
            </a:r>
          </a:p>
          <a:p>
            <a:endParaRPr lang="fr-FR" sz="2000" kern="100" dirty="0">
              <a:solidFill>
                <a:srgbClr val="000000"/>
              </a:solidFill>
              <a:latin typeface="sourcesanspro"/>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16579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80E2C-E8D1-650A-A7E2-C9F41746C656}"/>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4BA98AD-D6CD-78DE-4E9B-B1B3078EF4A0}"/>
              </a:ext>
            </a:extLst>
          </p:cNvPr>
          <p:cNvSpPr>
            <a:spLocks noGrp="1"/>
          </p:cNvSpPr>
          <p:nvPr>
            <p:ph type="sldNum" sz="quarter" idx="10"/>
          </p:nvPr>
        </p:nvSpPr>
        <p:spPr/>
        <p:txBody>
          <a:bodyPr/>
          <a:lstStyle/>
          <a:p>
            <a:fld id="{ECBD8254-6EA2-2842-A1A6-B715181DCBB3}" type="slidenum">
              <a:rPr lang="fr-FR" smtClean="0"/>
              <a:pPr/>
              <a:t>5</a:t>
            </a:fld>
            <a:endParaRPr lang="fr-FR" dirty="0"/>
          </a:p>
        </p:txBody>
      </p:sp>
      <p:sp>
        <p:nvSpPr>
          <p:cNvPr id="3" name="ZoneTexte 2">
            <a:extLst>
              <a:ext uri="{FF2B5EF4-FFF2-40B4-BE49-F238E27FC236}">
                <a16:creationId xmlns:a16="http://schemas.microsoft.com/office/drawing/2014/main" id="{D7CCB8A4-B526-7CC7-F7B1-163D37DF523E}"/>
              </a:ext>
            </a:extLst>
          </p:cNvPr>
          <p:cNvSpPr txBox="1"/>
          <p:nvPr/>
        </p:nvSpPr>
        <p:spPr>
          <a:xfrm>
            <a:off x="1112874" y="194036"/>
            <a:ext cx="9254963" cy="6665927"/>
          </a:xfrm>
          <a:prstGeom prst="rect">
            <a:avLst/>
          </a:prstGeom>
          <a:solidFill>
            <a:schemeClr val="bg1"/>
          </a:solidFill>
        </p:spPr>
        <p:txBody>
          <a:bodyPr wrap="square">
            <a:spAutoFit/>
          </a:bodyPr>
          <a:lstStyle/>
          <a:p>
            <a:pPr algn="ctr"/>
            <a:r>
              <a:rPr lang="fr-FR" sz="1700" b="1" kern="100" dirty="0">
                <a:solidFill>
                  <a:srgbClr val="0070C0"/>
                </a:solidFill>
                <a:latin typeface="Century Schoolbook" panose="02040604050505020304" pitchFamily="18" charset="0"/>
                <a:ea typeface="Aptos" panose="020B0004020202020204" pitchFamily="34" charset="0"/>
                <a:cs typeface="Times New Roman" panose="02020603050405020304" pitchFamily="18" charset="0"/>
              </a:rPr>
              <a:t>PRINCIPALES REGLES A APPLIQUER CONCERNANT LA GESTION DES CANDIDATURES DES CONTRACTUELS</a:t>
            </a:r>
          </a:p>
          <a:p>
            <a:endParaRPr lang="fr-FR" sz="1600" b="1" kern="100" dirty="0">
              <a:solidFill>
                <a:schemeClr val="bg1"/>
              </a:solidFill>
              <a:latin typeface="Century Schoolbook" panose="02040604050505020304" pitchFamily="18" charset="0"/>
              <a:ea typeface="Aptos" panose="020B0004020202020204" pitchFamily="34" charset="0"/>
              <a:cs typeface="Times New Roman" panose="02020603050405020304" pitchFamily="18" charset="0"/>
            </a:endParaRPr>
          </a:p>
          <a:p>
            <a:pPr>
              <a:lnSpc>
                <a:spcPct val="107000"/>
              </a:lnSpc>
              <a:spcAft>
                <a:spcPts val="800"/>
              </a:spcAft>
            </a:pPr>
            <a:r>
              <a:rPr lang="fr-FR" sz="1600" kern="0" dirty="0">
                <a:solidFill>
                  <a:srgbClr val="242424"/>
                </a:solidFill>
                <a:effectLst/>
                <a:latin typeface="Segoe UI" panose="020B0502040204020203" pitchFamily="34" charset="0"/>
                <a:ea typeface="Times New Roman" panose="02020603050405020304" pitchFamily="18" charset="0"/>
                <a:cs typeface="Times New Roman" panose="02020603050405020304" pitchFamily="18" charset="0"/>
              </a:rPr>
              <a:t>La collectivité doit respecter les modalités relatives au recrutement des agents contractuels explicitement énumérées par les </a:t>
            </a:r>
            <a:r>
              <a:rPr lang="fr-FR" sz="1600" i="1" kern="0" dirty="0">
                <a:solidFill>
                  <a:srgbClr val="242424"/>
                </a:solidFill>
                <a:effectLst/>
                <a:latin typeface="Segoe UI" panose="020B0502040204020203" pitchFamily="34" charset="0"/>
                <a:ea typeface="Times New Roman" panose="02020603050405020304" pitchFamily="18" charset="0"/>
                <a:cs typeface="Times New Roman" panose="02020603050405020304" pitchFamily="18" charset="0"/>
              </a:rPr>
              <a:t> articles  2 à 4 du  décret 88-145 du 15 février 1988</a:t>
            </a:r>
            <a:r>
              <a:rPr lang="fr-FR" sz="1600" kern="0" dirty="0">
                <a:solidFill>
                  <a:srgbClr val="242424"/>
                </a:solidFill>
                <a:effectLst/>
                <a:latin typeface="Segoe UI" panose="020B0502040204020203" pitchFamily="34" charset="0"/>
                <a:ea typeface="Times New Roman" panose="02020603050405020304" pitchFamily="18" charset="0"/>
                <a:cs typeface="Times New Roman" panose="02020603050405020304" pitchFamily="18" charset="0"/>
              </a:rPr>
              <a:t> </a:t>
            </a:r>
            <a:r>
              <a:rPr lang="fr-FR" sz="1600" i="1" kern="0" dirty="0">
                <a:solidFill>
                  <a:srgbClr val="242424"/>
                </a:solidFill>
                <a:effectLst/>
                <a:latin typeface="Segoe UI" panose="020B0502040204020203" pitchFamily="34" charset="0"/>
                <a:ea typeface="Times New Roman" panose="02020603050405020304" pitchFamily="18" charset="0"/>
                <a:cs typeface="Times New Roman" panose="02020603050405020304" pitchFamily="18" charset="0"/>
              </a:rPr>
              <a:t>relatif aux agents contractuels de la fonction publique territoriale concernant les conditions de recrutement, l’entretien...</a:t>
            </a:r>
            <a:r>
              <a:rPr lang="fr-FR" sz="1600" kern="0" dirty="0">
                <a:solidFill>
                  <a:srgbClr val="242424"/>
                </a:solidFill>
                <a:effectLst/>
                <a:latin typeface="Segoe UI" panose="020B0502040204020203" pitchFamily="34" charset="0"/>
                <a:ea typeface="Times New Roman" panose="02020603050405020304" pitchFamily="18" charset="0"/>
                <a:cs typeface="Times New Roman" panose="02020603050405020304" pitchFamily="18" charset="0"/>
              </a:rPr>
              <a:t> Il convient de préciser les informations relatives à la réception et la gestion des candidatures reçues :</a:t>
            </a:r>
          </a:p>
          <a:p>
            <a:pPr>
              <a:lnSpc>
                <a:spcPct val="107000"/>
              </a:lnSpc>
              <a:spcAft>
                <a:spcPts val="800"/>
              </a:spcAft>
            </a:pPr>
            <a:endParaRPr lang="fr-FR"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1600" kern="0" dirty="0">
                <a:solidFill>
                  <a:srgbClr val="242424"/>
                </a:solidFill>
                <a:effectLst/>
                <a:latin typeface="Aptos" panose="020B0004020202020204" pitchFamily="34" charset="0"/>
                <a:ea typeface="Times New Roman" panose="02020603050405020304" pitchFamily="18" charset="0"/>
                <a:cs typeface="Segoe UI" panose="020B0502040204020203" pitchFamily="34" charset="0"/>
              </a:rPr>
              <a:t>L’autorité territoriale doit accuser réception de chaque candidature. Une appréciation doit être portée sur chaque candidature au regard des compétences, aptitudes, qualifications et expérience professionnelles, potentiel du candidat et sa capacité à exercer les missions dévolues à l’emploi. Ainsi, les candidats présélectionnés sont convoqués à un ou plusieurs entretiens de recrutement conduits par une ou plusieurs personnes relevant de l’autorité territoriale.</a:t>
            </a:r>
          </a:p>
          <a:p>
            <a:pPr lvl="0">
              <a:lnSpc>
                <a:spcPct val="107000"/>
              </a:lnSpc>
              <a:spcAft>
                <a:spcPts val="800"/>
              </a:spcAft>
              <a:buSzPts val="1000"/>
              <a:tabLst>
                <a:tab pos="457200" algn="l"/>
              </a:tabLst>
            </a:pPr>
            <a:endParaRPr lang="fr-FR" sz="1600" kern="100" dirty="0">
              <a:solidFill>
                <a:srgbClr val="242424"/>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1600" b="1"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IMPORTANT </a:t>
            </a:r>
            <a:r>
              <a:rPr lang="fr-FR" sz="1600"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 L’autorité territoriale doit alors </a:t>
            </a:r>
            <a:r>
              <a:rPr lang="fr-FR" sz="1600" b="1"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dresser le constat du caractère infructueux du recrutement d’un fonctionnaire</a:t>
            </a:r>
            <a:r>
              <a:rPr lang="fr-FR" sz="1600"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 avant examen des candidatures des agents contractuels </a:t>
            </a:r>
            <a:r>
              <a:rPr lang="fr-FR" sz="1600" i="1"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(même pour un renouvellement de contrat). </a:t>
            </a:r>
            <a:r>
              <a:rPr lang="fr-FR" sz="1600"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Ce constat peut  </a:t>
            </a:r>
            <a:r>
              <a:rPr lang="fr-FR" sz="1600" b="1"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prendre la forme d’un PV</a:t>
            </a:r>
            <a:r>
              <a:rPr lang="fr-FR" sz="1600"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 pour acter du caractère infructueux. En effet, la collectivité doit être en mesure, si elle recrute un agent contractuel, d’établir d’une part, </a:t>
            </a:r>
            <a:r>
              <a:rPr lang="fr-FR" sz="1600" b="1"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qu’une procédure a bien été lancée en vue de recruter un fonctionnaire,</a:t>
            </a:r>
            <a:r>
              <a:rPr lang="fr-FR" sz="1600"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 et</a:t>
            </a:r>
            <a:r>
              <a:rPr lang="fr-FR" sz="1600" kern="0" dirty="0">
                <a:solidFill>
                  <a:srgbClr val="215E99"/>
                </a:solidFill>
                <a:latin typeface="Aptos" panose="020B0004020202020204" pitchFamily="34" charset="0"/>
                <a:ea typeface="Times New Roman" panose="02020603050405020304" pitchFamily="18" charset="0"/>
                <a:cs typeface="Segoe UI" panose="020B0502040204020203" pitchFamily="34" charset="0"/>
              </a:rPr>
              <a:t> </a:t>
            </a:r>
            <a:r>
              <a:rPr lang="fr-FR" sz="1600" kern="0" dirty="0">
                <a:solidFill>
                  <a:srgbClr val="215E99"/>
                </a:solidFill>
                <a:effectLst/>
                <a:latin typeface="Aptos" panose="020B0004020202020204" pitchFamily="34" charset="0"/>
                <a:ea typeface="Times New Roman" panose="02020603050405020304" pitchFamily="18" charset="0"/>
                <a:cs typeface="Segoe UI" panose="020B0502040204020203" pitchFamily="34" charset="0"/>
              </a:rPr>
              <a:t>d’autre part que cette procédure a été mise en œuvre dans un délai suffisant.</a:t>
            </a:r>
            <a:endParaRPr lang="fr-FR" sz="1600" kern="100" dirty="0">
              <a:solidFill>
                <a:srgbClr val="215E99"/>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1600" kern="0" dirty="0">
                <a:solidFill>
                  <a:srgbClr val="215F9A"/>
                </a:solidFill>
                <a:effectLst/>
                <a:latin typeface="Aptos" panose="020B0004020202020204" pitchFamily="34" charset="0"/>
                <a:ea typeface="Times New Roman" panose="02020603050405020304" pitchFamily="18" charset="0"/>
                <a:cs typeface="Segoe UI" panose="020B0502040204020203" pitchFamily="34" charset="0"/>
              </a:rPr>
              <a:t>Puis, la collectivité doit rejeter les candidatures ne correspondant pas aux conditions règlementaires de recrutement des contractuels ou dont le profil ne correspond pas à celui recherché.</a:t>
            </a:r>
          </a:p>
        </p:txBody>
      </p:sp>
    </p:spTree>
    <p:extLst>
      <p:ext uri="{BB962C8B-B14F-4D97-AF65-F5344CB8AC3E}">
        <p14:creationId xmlns:p14="http://schemas.microsoft.com/office/powerpoint/2010/main" val="1321369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1DE09-43C6-0F31-A196-A8DA866F509D}"/>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4C240A8-697E-BE2A-5BA7-6FF64182D1D6}"/>
              </a:ext>
            </a:extLst>
          </p:cNvPr>
          <p:cNvSpPr>
            <a:spLocks noGrp="1"/>
          </p:cNvSpPr>
          <p:nvPr>
            <p:ph type="sldNum" sz="quarter" idx="10"/>
          </p:nvPr>
        </p:nvSpPr>
        <p:spPr/>
        <p:txBody>
          <a:bodyPr/>
          <a:lstStyle/>
          <a:p>
            <a:fld id="{ECBD8254-6EA2-2842-A1A6-B715181DCBB3}" type="slidenum">
              <a:rPr lang="fr-FR" smtClean="0"/>
              <a:pPr/>
              <a:t>6</a:t>
            </a:fld>
            <a:endParaRPr lang="fr-FR" dirty="0"/>
          </a:p>
        </p:txBody>
      </p:sp>
      <p:sp>
        <p:nvSpPr>
          <p:cNvPr id="3" name="ZoneTexte 2">
            <a:extLst>
              <a:ext uri="{FF2B5EF4-FFF2-40B4-BE49-F238E27FC236}">
                <a16:creationId xmlns:a16="http://schemas.microsoft.com/office/drawing/2014/main" id="{5C17070D-04AB-FE2B-95EC-D759DC05740F}"/>
              </a:ext>
            </a:extLst>
          </p:cNvPr>
          <p:cNvSpPr txBox="1"/>
          <p:nvPr/>
        </p:nvSpPr>
        <p:spPr>
          <a:xfrm>
            <a:off x="914400" y="536789"/>
            <a:ext cx="9107749" cy="3477875"/>
          </a:xfrm>
          <a:prstGeom prst="rect">
            <a:avLst/>
          </a:prstGeom>
          <a:noFill/>
        </p:spPr>
        <p:txBody>
          <a:bodyPr wrap="square">
            <a:spAutoFit/>
          </a:bodyPr>
          <a:lstStyle/>
          <a:p>
            <a:pPr algn="ctr"/>
            <a:r>
              <a:rPr lang="fr-FR" sz="2000" b="1" kern="100" dirty="0">
                <a:solidFill>
                  <a:srgbClr val="0070C0"/>
                </a:solidFill>
                <a:latin typeface="Century Schoolbook" panose="02040604050505020304" pitchFamily="18" charset="0"/>
                <a:ea typeface="Aptos" panose="020B0004020202020204" pitchFamily="34" charset="0"/>
                <a:cs typeface="Times New Roman" panose="02020603050405020304" pitchFamily="18" charset="0"/>
              </a:rPr>
              <a:t>PRINCIPALES REGLES A APPLIQUER</a:t>
            </a:r>
          </a:p>
          <a:p>
            <a:endParaRPr lang="fr-FR" sz="2000" kern="100" dirty="0">
              <a:solidFill>
                <a:srgbClr val="0070C0"/>
              </a:solidFill>
              <a:effectLst/>
              <a:latin typeface="Century Schoolbook" panose="02040604050505020304" pitchFamily="18" charset="0"/>
              <a:ea typeface="Aptos" panose="020B0004020202020204" pitchFamily="34" charset="0"/>
              <a:cs typeface="Times New Roman" panose="02020603050405020304" pitchFamily="18" charset="0"/>
            </a:endParaRPr>
          </a:p>
          <a:p>
            <a:pPr marL="342900" lvl="0" indent="-342900">
              <a:buFont typeface="Wingdings" pitchFamily="2" charset="2"/>
              <a:buChar char=""/>
            </a:pPr>
            <a:r>
              <a:rPr lang="fr-FR" sz="2000" b="1" kern="100" dirty="0">
                <a:latin typeface="Century Schoolbook" panose="02040604050505020304" pitchFamily="18" charset="0"/>
                <a:ea typeface="Aptos" panose="020B0004020202020204" pitchFamily="34" charset="0"/>
                <a:cs typeface="Times New Roman" panose="02020603050405020304" pitchFamily="18" charset="0"/>
              </a:rPr>
              <a:t>La législation concernant les emplois permanents :</a:t>
            </a:r>
          </a:p>
          <a:p>
            <a:pPr lvl="0"/>
            <a:endParaRPr lang="fr-FR" sz="2000" b="1" kern="100" dirty="0">
              <a:latin typeface="Century Schoolbook" panose="02040604050505020304" pitchFamily="18" charset="0"/>
              <a:ea typeface="Aptos" panose="020B0004020202020204" pitchFamily="34" charset="0"/>
              <a:cs typeface="Times New Roman" panose="02020603050405020304" pitchFamily="18" charset="0"/>
            </a:endParaRPr>
          </a:p>
          <a:p>
            <a:pPr marL="457200" algn="just"/>
            <a:r>
              <a:rPr lang="fr-FR" sz="2000" b="1" i="1" kern="100" dirty="0">
                <a:latin typeface="Century Schoolbook" panose="02040604050505020304" pitchFamily="18" charset="0"/>
                <a:ea typeface="Aptos" panose="020B0004020202020204" pitchFamily="34" charset="0"/>
                <a:cs typeface="Times New Roman" panose="02020603050405020304" pitchFamily="18" charset="0"/>
              </a:rPr>
              <a:t>Article 4 du décret 2018 du 28 décembre 2018 </a:t>
            </a:r>
            <a:r>
              <a:rPr lang="fr-FR" sz="2000" i="1" kern="100" dirty="0">
                <a:latin typeface="Century Schoolbook" panose="02040604050505020304" pitchFamily="18" charset="0"/>
                <a:ea typeface="Aptos" panose="020B0004020202020204" pitchFamily="34" charset="0"/>
                <a:cs typeface="Times New Roman" panose="02020603050405020304" pitchFamily="18" charset="0"/>
              </a:rPr>
              <a:t>relatif à l’obligation de publicité des emplois vacants sur un espace numérique commun aux 3 fonctions publiques.</a:t>
            </a:r>
          </a:p>
          <a:p>
            <a:pPr marL="457200" algn="just"/>
            <a:r>
              <a:rPr lang="fr-FR" sz="2000" i="1" kern="100" dirty="0">
                <a:latin typeface="Century Schoolbook" panose="02040604050505020304" pitchFamily="18" charset="0"/>
                <a:ea typeface="Aptos" panose="020B0004020202020204" pitchFamily="34" charset="0"/>
                <a:cs typeface="Times New Roman" panose="02020603050405020304" pitchFamily="18" charset="0"/>
              </a:rPr>
              <a:t>« </a:t>
            </a:r>
            <a:r>
              <a:rPr lang="fr-FR" sz="2000" i="1" kern="100" dirty="0">
                <a:effectLst/>
                <a:latin typeface="Century Schoolbook" panose="02040604050505020304" pitchFamily="18" charset="0"/>
                <a:ea typeface="Aptos" panose="020B0004020202020204" pitchFamily="34" charset="0"/>
                <a:cs typeface="Times New Roman" panose="02020603050405020304" pitchFamily="18" charset="0"/>
              </a:rPr>
              <a:t>Sauf, urgence, la durée de publication de l’avis sur l’espace numérique commun ne peut être inférieure à 1 mois. »</a:t>
            </a:r>
          </a:p>
          <a:p>
            <a:pPr lvl="0"/>
            <a:endParaRPr lang="fr-FR" sz="2000" i="1"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Wingdings" pitchFamily="2" charset="2"/>
              <a:buChar char="Ø"/>
            </a:pPr>
            <a:r>
              <a:rPr lang="fr-FR" sz="2000" b="1" kern="100" dirty="0">
                <a:effectLst/>
                <a:latin typeface="Century Schoolbook" panose="02040604050505020304" pitchFamily="18" charset="0"/>
                <a:ea typeface="Aptos" panose="020B0004020202020204" pitchFamily="34" charset="0"/>
                <a:cs typeface="Times New Roman" panose="02020603050405020304" pitchFamily="18" charset="0"/>
              </a:rPr>
              <a:t>Le  nouveau délai de recrutement à respecter :</a:t>
            </a:r>
          </a:p>
        </p:txBody>
      </p:sp>
      <p:sp>
        <p:nvSpPr>
          <p:cNvPr id="4" name="Rectangle : coins arrondis 3">
            <a:extLst>
              <a:ext uri="{FF2B5EF4-FFF2-40B4-BE49-F238E27FC236}">
                <a16:creationId xmlns:a16="http://schemas.microsoft.com/office/drawing/2014/main" id="{DE917104-011E-807F-EFED-7906B4EA4601}"/>
              </a:ext>
            </a:extLst>
          </p:cNvPr>
          <p:cNvSpPr/>
          <p:nvPr/>
        </p:nvSpPr>
        <p:spPr>
          <a:xfrm>
            <a:off x="6589230" y="4389659"/>
            <a:ext cx="2650263" cy="1085593"/>
          </a:xfrm>
          <a:prstGeom prst="roundRect">
            <a:avLst/>
          </a:prstGeom>
          <a:ln w="4445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b="1" dirty="0">
                <a:solidFill>
                  <a:schemeClr val="tx1"/>
                </a:solidFill>
                <a:latin typeface="Century Schoolbook" panose="02040604050505020304" pitchFamily="18" charset="0"/>
              </a:rPr>
              <a:t>1 SEMAINE DE TRAITEMENT DES OFFRES D’EMPLOIS</a:t>
            </a:r>
          </a:p>
        </p:txBody>
      </p:sp>
      <p:sp>
        <p:nvSpPr>
          <p:cNvPr id="5" name="Rectangle : coins arrondis 4">
            <a:extLst>
              <a:ext uri="{FF2B5EF4-FFF2-40B4-BE49-F238E27FC236}">
                <a16:creationId xmlns:a16="http://schemas.microsoft.com/office/drawing/2014/main" id="{A7DD1286-7C0F-2B12-D5C8-A98428CF97EB}"/>
              </a:ext>
            </a:extLst>
          </p:cNvPr>
          <p:cNvSpPr/>
          <p:nvPr/>
        </p:nvSpPr>
        <p:spPr>
          <a:xfrm>
            <a:off x="1440732" y="4389660"/>
            <a:ext cx="2889506" cy="1137409"/>
          </a:xfrm>
          <a:prstGeom prst="roundRect">
            <a:avLst/>
          </a:prstGeom>
          <a:ln w="4445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b="1" dirty="0">
                <a:solidFill>
                  <a:schemeClr val="tx1"/>
                </a:solidFill>
                <a:latin typeface="Century Schoolbook" panose="02040604050505020304" pitchFamily="18" charset="0"/>
              </a:rPr>
              <a:t>4 SEMAINES REQUISES PAR LA LEGISLATION</a:t>
            </a:r>
          </a:p>
        </p:txBody>
      </p:sp>
      <p:sp>
        <p:nvSpPr>
          <p:cNvPr id="6" name="ZoneTexte 5">
            <a:extLst>
              <a:ext uri="{FF2B5EF4-FFF2-40B4-BE49-F238E27FC236}">
                <a16:creationId xmlns:a16="http://schemas.microsoft.com/office/drawing/2014/main" id="{E792B03D-A874-C008-6BA1-B5F509BAE680}"/>
              </a:ext>
            </a:extLst>
          </p:cNvPr>
          <p:cNvSpPr txBox="1"/>
          <p:nvPr/>
        </p:nvSpPr>
        <p:spPr>
          <a:xfrm>
            <a:off x="5247189" y="4578513"/>
            <a:ext cx="546651" cy="707886"/>
          </a:xfrm>
          <a:prstGeom prst="rect">
            <a:avLst/>
          </a:prstGeom>
          <a:noFill/>
        </p:spPr>
        <p:txBody>
          <a:bodyPr wrap="square" rtlCol="0">
            <a:spAutoFit/>
          </a:bodyPr>
          <a:lstStyle/>
          <a:p>
            <a:r>
              <a:rPr lang="fr-FR" sz="4000" b="1" dirty="0">
                <a:latin typeface="Century Schoolbook" panose="02040604050505020304" pitchFamily="18" charset="0"/>
              </a:rPr>
              <a:t>+</a:t>
            </a:r>
          </a:p>
        </p:txBody>
      </p:sp>
      <p:cxnSp>
        <p:nvCxnSpPr>
          <p:cNvPr id="7" name="Connecteur droit avec flèche 6">
            <a:extLst>
              <a:ext uri="{FF2B5EF4-FFF2-40B4-BE49-F238E27FC236}">
                <a16:creationId xmlns:a16="http://schemas.microsoft.com/office/drawing/2014/main" id="{5EE8F6FD-18F8-2803-A82A-E07FA6419C50}"/>
              </a:ext>
            </a:extLst>
          </p:cNvPr>
          <p:cNvCxnSpPr>
            <a:cxnSpLocks/>
          </p:cNvCxnSpPr>
          <p:nvPr/>
        </p:nvCxnSpPr>
        <p:spPr>
          <a:xfrm>
            <a:off x="4304736" y="5578803"/>
            <a:ext cx="809469" cy="431808"/>
          </a:xfrm>
          <a:prstGeom prst="straightConnector1">
            <a:avLst/>
          </a:prstGeom>
          <a:ln w="1905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Connecteur droit avec flèche 7">
            <a:extLst>
              <a:ext uri="{FF2B5EF4-FFF2-40B4-BE49-F238E27FC236}">
                <a16:creationId xmlns:a16="http://schemas.microsoft.com/office/drawing/2014/main" id="{0C9C13BA-C88C-5B6C-FAE2-68A906C0806C}"/>
              </a:ext>
            </a:extLst>
          </p:cNvPr>
          <p:cNvCxnSpPr>
            <a:cxnSpLocks/>
          </p:cNvCxnSpPr>
          <p:nvPr/>
        </p:nvCxnSpPr>
        <p:spPr>
          <a:xfrm flipH="1">
            <a:off x="5921298" y="5527069"/>
            <a:ext cx="718591" cy="483542"/>
          </a:xfrm>
          <a:prstGeom prst="straightConnector1">
            <a:avLst/>
          </a:prstGeom>
          <a:ln w="19050"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Rectangle : coins arrondis 8">
            <a:extLst>
              <a:ext uri="{FF2B5EF4-FFF2-40B4-BE49-F238E27FC236}">
                <a16:creationId xmlns:a16="http://schemas.microsoft.com/office/drawing/2014/main" id="{2FF8BC10-A12A-E1B0-D214-0393D2243D79}"/>
              </a:ext>
            </a:extLst>
          </p:cNvPr>
          <p:cNvSpPr/>
          <p:nvPr/>
        </p:nvSpPr>
        <p:spPr>
          <a:xfrm>
            <a:off x="4624340" y="6127417"/>
            <a:ext cx="1870055" cy="431808"/>
          </a:xfrm>
          <a:prstGeom prst="roundRect">
            <a:avLst/>
          </a:prstGeom>
          <a:ln w="44450">
            <a:solidFill>
              <a:schemeClr val="accent6">
                <a:lumMod val="7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chemeClr val="tx1"/>
                </a:solidFill>
                <a:latin typeface="Century Schoolbook" panose="02040604050505020304" pitchFamily="18" charset="0"/>
              </a:rPr>
              <a:t>5 SEMAINES</a:t>
            </a:r>
          </a:p>
        </p:txBody>
      </p:sp>
      <p:pic>
        <p:nvPicPr>
          <p:cNvPr id="10" name="Image 9" descr="Une image contenant triangle, ligne&#10;&#10;Description générée automatiquement">
            <a:extLst>
              <a:ext uri="{FF2B5EF4-FFF2-40B4-BE49-F238E27FC236}">
                <a16:creationId xmlns:a16="http://schemas.microsoft.com/office/drawing/2014/main" id="{0697200B-C847-B84E-A5EE-2DA84AA9476A}"/>
              </a:ext>
            </a:extLst>
          </p:cNvPr>
          <p:cNvPicPr>
            <a:picLocks noChangeAspect="1"/>
          </p:cNvPicPr>
          <p:nvPr/>
        </p:nvPicPr>
        <p:blipFill>
          <a:blip r:embed="rId2"/>
          <a:stretch>
            <a:fillRect/>
          </a:stretch>
        </p:blipFill>
        <p:spPr>
          <a:xfrm>
            <a:off x="277836" y="3505901"/>
            <a:ext cx="483249" cy="508763"/>
          </a:xfrm>
          <a:prstGeom prst="rect">
            <a:avLst/>
          </a:prstGeom>
        </p:spPr>
      </p:pic>
    </p:spTree>
    <p:extLst>
      <p:ext uri="{BB962C8B-B14F-4D97-AF65-F5344CB8AC3E}">
        <p14:creationId xmlns:p14="http://schemas.microsoft.com/office/powerpoint/2010/main" val="2292543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3DFE0-45B2-3E1F-F8ED-2F16011B050A}"/>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ACB54B3-E1F0-5BAC-40CA-0D14573A16AF}"/>
              </a:ext>
            </a:extLst>
          </p:cNvPr>
          <p:cNvSpPr>
            <a:spLocks noGrp="1"/>
          </p:cNvSpPr>
          <p:nvPr>
            <p:ph type="sldNum" sz="quarter" idx="10"/>
          </p:nvPr>
        </p:nvSpPr>
        <p:spPr/>
        <p:txBody>
          <a:bodyPr/>
          <a:lstStyle/>
          <a:p>
            <a:fld id="{ECBD8254-6EA2-2842-A1A6-B715181DCBB3}" type="slidenum">
              <a:rPr lang="fr-FR" smtClean="0"/>
              <a:pPr/>
              <a:t>7</a:t>
            </a:fld>
            <a:endParaRPr lang="fr-FR" dirty="0"/>
          </a:p>
        </p:txBody>
      </p:sp>
      <p:sp>
        <p:nvSpPr>
          <p:cNvPr id="3" name="Rectangle : coins arrondis 2">
            <a:extLst>
              <a:ext uri="{FF2B5EF4-FFF2-40B4-BE49-F238E27FC236}">
                <a16:creationId xmlns:a16="http://schemas.microsoft.com/office/drawing/2014/main" id="{7F697BBA-B720-FDDA-9D9D-0CD64EF3CD82}"/>
              </a:ext>
            </a:extLst>
          </p:cNvPr>
          <p:cNvSpPr/>
          <p:nvPr/>
        </p:nvSpPr>
        <p:spPr>
          <a:xfrm>
            <a:off x="357676" y="3052465"/>
            <a:ext cx="1245179" cy="259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1</a:t>
            </a:r>
            <a:r>
              <a:rPr lang="fr-FR" sz="1200" b="1" baseline="30000" dirty="0"/>
              <a:t>er</a:t>
            </a:r>
            <a:r>
              <a:rPr lang="fr-FR" sz="1200" b="1" dirty="0"/>
              <a:t> NIVEAU</a:t>
            </a:r>
          </a:p>
        </p:txBody>
      </p:sp>
      <p:sp>
        <p:nvSpPr>
          <p:cNvPr id="4" name="Rectangle : coins arrondis 3">
            <a:extLst>
              <a:ext uri="{FF2B5EF4-FFF2-40B4-BE49-F238E27FC236}">
                <a16:creationId xmlns:a16="http://schemas.microsoft.com/office/drawing/2014/main" id="{E7AA3752-9799-9567-2B66-181C5F1ED651}"/>
              </a:ext>
            </a:extLst>
          </p:cNvPr>
          <p:cNvSpPr/>
          <p:nvPr/>
        </p:nvSpPr>
        <p:spPr>
          <a:xfrm>
            <a:off x="3209794" y="2689352"/>
            <a:ext cx="1462884" cy="2511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2ème NIVEAU</a:t>
            </a:r>
          </a:p>
        </p:txBody>
      </p:sp>
      <p:sp>
        <p:nvSpPr>
          <p:cNvPr id="5" name="Rectangle : coins arrondis 4">
            <a:extLst>
              <a:ext uri="{FF2B5EF4-FFF2-40B4-BE49-F238E27FC236}">
                <a16:creationId xmlns:a16="http://schemas.microsoft.com/office/drawing/2014/main" id="{567D0642-77CB-F2A3-8231-B81F804B85E2}"/>
              </a:ext>
            </a:extLst>
          </p:cNvPr>
          <p:cNvSpPr/>
          <p:nvPr/>
        </p:nvSpPr>
        <p:spPr>
          <a:xfrm>
            <a:off x="5555291" y="2299531"/>
            <a:ext cx="1768620" cy="2887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3ème NIVEAU</a:t>
            </a:r>
          </a:p>
        </p:txBody>
      </p:sp>
      <p:sp>
        <p:nvSpPr>
          <p:cNvPr id="6" name="Rectangle : coins arrondis 5">
            <a:extLst>
              <a:ext uri="{FF2B5EF4-FFF2-40B4-BE49-F238E27FC236}">
                <a16:creationId xmlns:a16="http://schemas.microsoft.com/office/drawing/2014/main" id="{505E5B30-4174-685F-FE02-DD870F8A1A26}"/>
              </a:ext>
            </a:extLst>
          </p:cNvPr>
          <p:cNvSpPr/>
          <p:nvPr/>
        </p:nvSpPr>
        <p:spPr>
          <a:xfrm>
            <a:off x="74041" y="3814321"/>
            <a:ext cx="2482805" cy="2122922"/>
          </a:xfrm>
          <a:prstGeom prst="roundRect">
            <a:avLst/>
          </a:prstGeom>
          <a:ln w="444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latin typeface="Century Schoolbook" panose="02040604050505020304" pitchFamily="18" charset="0"/>
              </a:rPr>
              <a:t>L’onglet vous permet </a:t>
            </a:r>
            <a:r>
              <a:rPr lang="fr-FR" sz="1200" b="1" dirty="0">
                <a:latin typeface="Century Schoolbook" panose="02040604050505020304" pitchFamily="18" charset="0"/>
              </a:rPr>
              <a:t>de </a:t>
            </a:r>
            <a:r>
              <a:rPr lang="fr-FR" sz="1200" b="1" dirty="0">
                <a:highlight>
                  <a:srgbClr val="FFFF00"/>
                </a:highlight>
                <a:latin typeface="Century Schoolbook" panose="02040604050505020304" pitchFamily="18" charset="0"/>
              </a:rPr>
              <a:t>renseigner votre besoin </a:t>
            </a:r>
            <a:r>
              <a:rPr lang="fr-FR" sz="1200" dirty="0">
                <a:latin typeface="Century Schoolbook" panose="02040604050505020304" pitchFamily="18" charset="0"/>
              </a:rPr>
              <a:t>: le métier recherché, l’intitulé du poste, le nombre de postes, le temps de travail, le type d’opération, et la</a:t>
            </a:r>
          </a:p>
          <a:p>
            <a:pPr algn="ctr"/>
            <a:r>
              <a:rPr lang="fr-FR" sz="1200" b="1" dirty="0">
                <a:latin typeface="Century Schoolbook" panose="02040604050505020304" pitchFamily="18" charset="0"/>
              </a:rPr>
              <a:t>possibilité ouverte pour le recrutement éventuel d’un contractuel</a:t>
            </a:r>
            <a:r>
              <a:rPr lang="fr-FR" sz="1200" dirty="0">
                <a:latin typeface="Century Schoolbook" panose="02040604050505020304" pitchFamily="18" charset="0"/>
              </a:rPr>
              <a:t>…</a:t>
            </a:r>
          </a:p>
        </p:txBody>
      </p:sp>
      <p:sp>
        <p:nvSpPr>
          <p:cNvPr id="7" name="Rectangle : coins arrondis 6">
            <a:extLst>
              <a:ext uri="{FF2B5EF4-FFF2-40B4-BE49-F238E27FC236}">
                <a16:creationId xmlns:a16="http://schemas.microsoft.com/office/drawing/2014/main" id="{35443435-1B0A-00A5-8E86-FF81C18AAAC7}"/>
              </a:ext>
            </a:extLst>
          </p:cNvPr>
          <p:cNvSpPr/>
          <p:nvPr/>
        </p:nvSpPr>
        <p:spPr>
          <a:xfrm>
            <a:off x="653288" y="3396841"/>
            <a:ext cx="1512183" cy="278654"/>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444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t>OPERATION</a:t>
            </a:r>
          </a:p>
        </p:txBody>
      </p:sp>
      <p:sp>
        <p:nvSpPr>
          <p:cNvPr id="8" name="Rectangle : coins arrondis 7">
            <a:extLst>
              <a:ext uri="{FF2B5EF4-FFF2-40B4-BE49-F238E27FC236}">
                <a16:creationId xmlns:a16="http://schemas.microsoft.com/office/drawing/2014/main" id="{31DD8DC4-60F4-B1AE-1BCF-7849A5C1A454}"/>
              </a:ext>
            </a:extLst>
          </p:cNvPr>
          <p:cNvSpPr/>
          <p:nvPr/>
        </p:nvSpPr>
        <p:spPr>
          <a:xfrm>
            <a:off x="3392636" y="3045288"/>
            <a:ext cx="1710754" cy="30772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444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t>DECLARATION</a:t>
            </a:r>
          </a:p>
        </p:txBody>
      </p:sp>
      <p:sp>
        <p:nvSpPr>
          <p:cNvPr id="9" name="Rectangle : coins arrondis 8">
            <a:extLst>
              <a:ext uri="{FF2B5EF4-FFF2-40B4-BE49-F238E27FC236}">
                <a16:creationId xmlns:a16="http://schemas.microsoft.com/office/drawing/2014/main" id="{CEA934DB-684B-8147-9595-18A0C8517629}"/>
              </a:ext>
            </a:extLst>
          </p:cNvPr>
          <p:cNvSpPr/>
          <p:nvPr/>
        </p:nvSpPr>
        <p:spPr>
          <a:xfrm>
            <a:off x="2832568" y="3498824"/>
            <a:ext cx="2500910" cy="2026183"/>
          </a:xfrm>
          <a:prstGeom prst="roundRect">
            <a:avLst/>
          </a:prstGeom>
          <a:ln w="444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latin typeface="Century Schoolbook" panose="02040604050505020304" pitchFamily="18" charset="0"/>
              </a:rPr>
              <a:t>c’est la partie reprise </a:t>
            </a:r>
            <a:r>
              <a:rPr lang="fr-FR" sz="1200" b="1" dirty="0">
                <a:latin typeface="Century Schoolbook" panose="02040604050505020304" pitchFamily="18" charset="0"/>
              </a:rPr>
              <a:t>sur l’arrêté et qui est transmis au Contrôle de légalité</a:t>
            </a:r>
            <a:r>
              <a:rPr lang="fr-FR" sz="1200" dirty="0">
                <a:latin typeface="Century Schoolbook" panose="02040604050505020304" pitchFamily="18" charset="0"/>
              </a:rPr>
              <a:t>. La déclaration peut être liée à une création ou à une vacance d’emploi. C’est ce que l’on appelle aussi </a:t>
            </a:r>
            <a:r>
              <a:rPr lang="fr-FR" sz="1200" b="1" dirty="0">
                <a:highlight>
                  <a:srgbClr val="FFFF00"/>
                </a:highlight>
                <a:latin typeface="Century Schoolbook" panose="02040604050505020304" pitchFamily="18" charset="0"/>
              </a:rPr>
              <a:t>la publicité légale</a:t>
            </a:r>
            <a:r>
              <a:rPr lang="fr-FR" sz="1200" b="1" dirty="0">
                <a:latin typeface="Century Schoolbook" panose="02040604050505020304" pitchFamily="18" charset="0"/>
              </a:rPr>
              <a:t>.</a:t>
            </a:r>
          </a:p>
        </p:txBody>
      </p:sp>
      <p:sp>
        <p:nvSpPr>
          <p:cNvPr id="10" name="Rectangle : coins arrondis 9">
            <a:extLst>
              <a:ext uri="{FF2B5EF4-FFF2-40B4-BE49-F238E27FC236}">
                <a16:creationId xmlns:a16="http://schemas.microsoft.com/office/drawing/2014/main" id="{C4B68466-BCDF-9FDB-6DBA-45EA9692C138}"/>
              </a:ext>
            </a:extLst>
          </p:cNvPr>
          <p:cNvSpPr/>
          <p:nvPr/>
        </p:nvSpPr>
        <p:spPr>
          <a:xfrm>
            <a:off x="6001411" y="2734918"/>
            <a:ext cx="1375844" cy="288771"/>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444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t>OFFRE</a:t>
            </a:r>
          </a:p>
        </p:txBody>
      </p:sp>
      <p:sp>
        <p:nvSpPr>
          <p:cNvPr id="11" name="Rectangle : coins arrondis 10">
            <a:extLst>
              <a:ext uri="{FF2B5EF4-FFF2-40B4-BE49-F238E27FC236}">
                <a16:creationId xmlns:a16="http://schemas.microsoft.com/office/drawing/2014/main" id="{0FFB89B9-2724-4C22-A0FA-D5D5AB2BA1D9}"/>
              </a:ext>
            </a:extLst>
          </p:cNvPr>
          <p:cNvSpPr/>
          <p:nvPr/>
        </p:nvSpPr>
        <p:spPr>
          <a:xfrm>
            <a:off x="5826661" y="3199627"/>
            <a:ext cx="2004934" cy="2026183"/>
          </a:xfrm>
          <a:prstGeom prst="roundRect">
            <a:avLst/>
          </a:prstGeom>
          <a:ln w="444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latin typeface="Century Schoolbook" panose="02040604050505020304" pitchFamily="18" charset="0"/>
              </a:rPr>
              <a:t>L’onglet vous permet de saisir les éléments nécessaires à la construction de l’offre</a:t>
            </a:r>
          </a:p>
          <a:p>
            <a:pPr algn="ctr"/>
            <a:r>
              <a:rPr lang="fr-FR" sz="1200" dirty="0">
                <a:latin typeface="Century Schoolbook" panose="02040604050505020304" pitchFamily="18" charset="0"/>
              </a:rPr>
              <a:t>qui sera publiée sur Emploi territorial. C’est ce que l’on appelle également </a:t>
            </a:r>
            <a:r>
              <a:rPr lang="fr-FR" sz="1200" dirty="0">
                <a:highlight>
                  <a:srgbClr val="FFFF00"/>
                </a:highlight>
                <a:latin typeface="Century Schoolbook" panose="02040604050505020304" pitchFamily="18" charset="0"/>
              </a:rPr>
              <a:t>l’appel à candidatures.</a:t>
            </a:r>
          </a:p>
        </p:txBody>
      </p:sp>
      <p:pic>
        <p:nvPicPr>
          <p:cNvPr id="12" name="Image 11" descr="Une image contenant Police, logo, Graphique, symbole&#10;&#10;Description générée automatiquement">
            <a:extLst>
              <a:ext uri="{FF2B5EF4-FFF2-40B4-BE49-F238E27FC236}">
                <a16:creationId xmlns:a16="http://schemas.microsoft.com/office/drawing/2014/main" id="{F2076DE6-D7D6-9757-941B-A56C67340BE3}"/>
              </a:ext>
            </a:extLst>
          </p:cNvPr>
          <p:cNvPicPr>
            <a:picLocks noChangeAspect="1"/>
          </p:cNvPicPr>
          <p:nvPr/>
        </p:nvPicPr>
        <p:blipFill>
          <a:blip r:embed="rId2"/>
          <a:stretch>
            <a:fillRect/>
          </a:stretch>
        </p:blipFill>
        <p:spPr>
          <a:xfrm>
            <a:off x="5826661" y="1834822"/>
            <a:ext cx="770056" cy="288771"/>
          </a:xfrm>
          <a:prstGeom prst="rect">
            <a:avLst/>
          </a:prstGeom>
        </p:spPr>
      </p:pic>
      <p:pic>
        <p:nvPicPr>
          <p:cNvPr id="13" name="Image 12" descr="Une image contenant Police, texte, Graphique, logo&#10;&#10;Description générée automatiquement">
            <a:extLst>
              <a:ext uri="{FF2B5EF4-FFF2-40B4-BE49-F238E27FC236}">
                <a16:creationId xmlns:a16="http://schemas.microsoft.com/office/drawing/2014/main" id="{AC2E8E73-A232-EE90-3A6B-7B633F4B00B1}"/>
              </a:ext>
            </a:extLst>
          </p:cNvPr>
          <p:cNvPicPr>
            <a:picLocks noChangeAspect="1"/>
          </p:cNvPicPr>
          <p:nvPr/>
        </p:nvPicPr>
        <p:blipFill>
          <a:blip r:embed="rId3"/>
          <a:stretch>
            <a:fillRect/>
          </a:stretch>
        </p:blipFill>
        <p:spPr>
          <a:xfrm>
            <a:off x="6846663" y="1732226"/>
            <a:ext cx="763102" cy="407419"/>
          </a:xfrm>
          <a:prstGeom prst="rect">
            <a:avLst/>
          </a:prstGeom>
        </p:spPr>
      </p:pic>
      <p:pic>
        <p:nvPicPr>
          <p:cNvPr id="14" name="Image 13" descr="Une image contenant texte, Police, logo, Graphique&#10;&#10;Description générée automatiquement">
            <a:extLst>
              <a:ext uri="{FF2B5EF4-FFF2-40B4-BE49-F238E27FC236}">
                <a16:creationId xmlns:a16="http://schemas.microsoft.com/office/drawing/2014/main" id="{D28740BA-E17C-1C66-85C5-D7C2D76E4360}"/>
              </a:ext>
            </a:extLst>
          </p:cNvPr>
          <p:cNvPicPr>
            <a:picLocks noChangeAspect="1"/>
          </p:cNvPicPr>
          <p:nvPr/>
        </p:nvPicPr>
        <p:blipFill>
          <a:blip r:embed="rId4"/>
          <a:stretch>
            <a:fillRect/>
          </a:stretch>
        </p:blipFill>
        <p:spPr>
          <a:xfrm>
            <a:off x="3344484" y="1815613"/>
            <a:ext cx="1260079" cy="721287"/>
          </a:xfrm>
          <a:prstGeom prst="rect">
            <a:avLst/>
          </a:prstGeom>
        </p:spPr>
      </p:pic>
      <p:sp>
        <p:nvSpPr>
          <p:cNvPr id="15" name="Rectangle : coins arrondis 14">
            <a:extLst>
              <a:ext uri="{FF2B5EF4-FFF2-40B4-BE49-F238E27FC236}">
                <a16:creationId xmlns:a16="http://schemas.microsoft.com/office/drawing/2014/main" id="{3FE7D95A-A5BA-8671-F396-15EB6A4B176D}"/>
              </a:ext>
            </a:extLst>
          </p:cNvPr>
          <p:cNvSpPr/>
          <p:nvPr/>
        </p:nvSpPr>
        <p:spPr>
          <a:xfrm>
            <a:off x="8219403" y="1981413"/>
            <a:ext cx="1768620" cy="2887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1" dirty="0"/>
              <a:t>4ème NIVEAU</a:t>
            </a:r>
          </a:p>
        </p:txBody>
      </p:sp>
      <p:sp>
        <p:nvSpPr>
          <p:cNvPr id="16" name="Rectangle : coins arrondis 15">
            <a:extLst>
              <a:ext uri="{FF2B5EF4-FFF2-40B4-BE49-F238E27FC236}">
                <a16:creationId xmlns:a16="http://schemas.microsoft.com/office/drawing/2014/main" id="{9BECAE8A-081D-DD5F-9BC4-98BA336373C5}"/>
              </a:ext>
            </a:extLst>
          </p:cNvPr>
          <p:cNvSpPr/>
          <p:nvPr/>
        </p:nvSpPr>
        <p:spPr>
          <a:xfrm>
            <a:off x="8646078" y="2354503"/>
            <a:ext cx="1462884" cy="288771"/>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444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b="1" dirty="0"/>
              <a:t>RECRUTEMENT</a:t>
            </a:r>
          </a:p>
        </p:txBody>
      </p:sp>
      <p:sp>
        <p:nvSpPr>
          <p:cNvPr id="17" name="Rectangle : coins arrondis 16">
            <a:extLst>
              <a:ext uri="{FF2B5EF4-FFF2-40B4-BE49-F238E27FC236}">
                <a16:creationId xmlns:a16="http://schemas.microsoft.com/office/drawing/2014/main" id="{3DB17C45-9095-7627-2F2E-2C949641A980}"/>
              </a:ext>
            </a:extLst>
          </p:cNvPr>
          <p:cNvSpPr/>
          <p:nvPr/>
        </p:nvSpPr>
        <p:spPr>
          <a:xfrm>
            <a:off x="8262307" y="2786693"/>
            <a:ext cx="2137548" cy="2316631"/>
          </a:xfrm>
          <a:prstGeom prst="roundRect">
            <a:avLst/>
          </a:prstGeom>
          <a:ln w="444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latin typeface="Century Schoolbook" panose="02040604050505020304" pitchFamily="18" charset="0"/>
              </a:rPr>
              <a:t>La </a:t>
            </a:r>
            <a:r>
              <a:rPr lang="fr-FR" sz="1200" dirty="0">
                <a:highlight>
                  <a:srgbClr val="FFFF00"/>
                </a:highlight>
                <a:latin typeface="Century Schoolbook" panose="02040604050505020304" pitchFamily="18" charset="0"/>
              </a:rPr>
              <a:t>saisie de la</a:t>
            </a:r>
          </a:p>
          <a:p>
            <a:pPr algn="ctr"/>
            <a:r>
              <a:rPr lang="fr-FR" sz="1200" dirty="0">
                <a:highlight>
                  <a:srgbClr val="FFFF00"/>
                </a:highlight>
                <a:latin typeface="Century Schoolbook" panose="02040604050505020304" pitchFamily="18" charset="0"/>
              </a:rPr>
              <a:t>nomination de l’agent </a:t>
            </a:r>
            <a:r>
              <a:rPr lang="fr-FR" sz="1200" dirty="0">
                <a:latin typeface="Century Schoolbook" panose="02040604050505020304" pitchFamily="18" charset="0"/>
              </a:rPr>
              <a:t>clôture votre opération. Elle ne peut être effective au plus tôt qu’après</a:t>
            </a:r>
          </a:p>
          <a:p>
            <a:pPr algn="ctr"/>
            <a:r>
              <a:rPr lang="fr-FR" sz="1200" dirty="0">
                <a:latin typeface="Century Schoolbook" panose="02040604050505020304" pitchFamily="18" charset="0"/>
              </a:rPr>
              <a:t>la date de fin de candidature, ou à la date prévue du recrutement renseignée sur l’opération</a:t>
            </a:r>
            <a:endParaRPr lang="fr-FR" sz="1200" dirty="0">
              <a:highlight>
                <a:srgbClr val="FFFF00"/>
              </a:highlight>
              <a:latin typeface="Century Schoolbook" panose="02040604050505020304" pitchFamily="18" charset="0"/>
            </a:endParaRPr>
          </a:p>
        </p:txBody>
      </p:sp>
      <p:sp>
        <p:nvSpPr>
          <p:cNvPr id="18" name="ZoneTexte 17">
            <a:extLst>
              <a:ext uri="{FF2B5EF4-FFF2-40B4-BE49-F238E27FC236}">
                <a16:creationId xmlns:a16="http://schemas.microsoft.com/office/drawing/2014/main" id="{F7120D8F-AD86-6C36-8FD4-332DCBCD3774}"/>
              </a:ext>
            </a:extLst>
          </p:cNvPr>
          <p:cNvSpPr txBox="1"/>
          <p:nvPr/>
        </p:nvSpPr>
        <p:spPr>
          <a:xfrm>
            <a:off x="886850" y="568102"/>
            <a:ext cx="8893256" cy="338554"/>
          </a:xfrm>
          <a:prstGeom prst="rect">
            <a:avLst/>
          </a:prstGeom>
          <a:noFill/>
        </p:spPr>
        <p:txBody>
          <a:bodyPr wrap="square" rtlCol="0">
            <a:spAutoFit/>
          </a:bodyPr>
          <a:lstStyle/>
          <a:p>
            <a:r>
              <a:rPr lang="fr-FR" sz="1600" b="1" dirty="0">
                <a:solidFill>
                  <a:srgbClr val="0070C0"/>
                </a:solidFill>
                <a:latin typeface="Century Schoolbook" panose="02040604050505020304" pitchFamily="18" charset="0"/>
              </a:rPr>
              <a:t>PROCESSUS DE L’OPERATION DE RECRUTEMENT EN PLUSIEURS ETAPES</a:t>
            </a:r>
          </a:p>
        </p:txBody>
      </p:sp>
    </p:spTree>
    <p:extLst>
      <p:ext uri="{BB962C8B-B14F-4D97-AF65-F5344CB8AC3E}">
        <p14:creationId xmlns:p14="http://schemas.microsoft.com/office/powerpoint/2010/main" val="1698891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C0490-743D-9AE4-C807-69918D0BC444}"/>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0C31446-FC79-26BC-B262-05BACC41CB38}"/>
              </a:ext>
            </a:extLst>
          </p:cNvPr>
          <p:cNvSpPr>
            <a:spLocks noGrp="1"/>
          </p:cNvSpPr>
          <p:nvPr>
            <p:ph type="sldNum" sz="quarter" idx="10"/>
          </p:nvPr>
        </p:nvSpPr>
        <p:spPr/>
        <p:txBody>
          <a:bodyPr/>
          <a:lstStyle/>
          <a:p>
            <a:fld id="{ECBD8254-6EA2-2842-A1A6-B715181DCBB3}" type="slidenum">
              <a:rPr lang="fr-FR" smtClean="0"/>
              <a:pPr/>
              <a:t>8</a:t>
            </a:fld>
            <a:endParaRPr lang="fr-FR" dirty="0"/>
          </a:p>
        </p:txBody>
      </p:sp>
      <p:pic>
        <p:nvPicPr>
          <p:cNvPr id="4" name="Image 3">
            <a:extLst>
              <a:ext uri="{FF2B5EF4-FFF2-40B4-BE49-F238E27FC236}">
                <a16:creationId xmlns:a16="http://schemas.microsoft.com/office/drawing/2014/main" id="{34310FDC-3443-6787-82D9-765451573382}"/>
              </a:ext>
            </a:extLst>
          </p:cNvPr>
          <p:cNvPicPr>
            <a:picLocks noChangeAspect="1"/>
          </p:cNvPicPr>
          <p:nvPr/>
        </p:nvPicPr>
        <p:blipFill>
          <a:blip r:embed="rId2"/>
          <a:stretch>
            <a:fillRect/>
          </a:stretch>
        </p:blipFill>
        <p:spPr>
          <a:xfrm>
            <a:off x="196876" y="787091"/>
            <a:ext cx="10298060" cy="5613710"/>
          </a:xfrm>
          <a:prstGeom prst="rect">
            <a:avLst/>
          </a:prstGeom>
        </p:spPr>
      </p:pic>
    </p:spTree>
    <p:extLst>
      <p:ext uri="{BB962C8B-B14F-4D97-AF65-F5344CB8AC3E}">
        <p14:creationId xmlns:p14="http://schemas.microsoft.com/office/powerpoint/2010/main" val="166782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98567-0483-A61C-2CC4-3766D752246B}"/>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D98117B-7A59-279F-AE7D-1D0D9DCFBAD2}"/>
              </a:ext>
            </a:extLst>
          </p:cNvPr>
          <p:cNvSpPr>
            <a:spLocks noGrp="1"/>
          </p:cNvSpPr>
          <p:nvPr>
            <p:ph type="sldNum" sz="quarter" idx="10"/>
          </p:nvPr>
        </p:nvSpPr>
        <p:spPr/>
        <p:txBody>
          <a:bodyPr/>
          <a:lstStyle/>
          <a:p>
            <a:fld id="{ECBD8254-6EA2-2842-A1A6-B715181DCBB3}" type="slidenum">
              <a:rPr lang="fr-FR" smtClean="0"/>
              <a:pPr/>
              <a:t>9</a:t>
            </a:fld>
            <a:endParaRPr lang="fr-FR" dirty="0"/>
          </a:p>
        </p:txBody>
      </p:sp>
      <p:pic>
        <p:nvPicPr>
          <p:cNvPr id="4" name="Image 3">
            <a:extLst>
              <a:ext uri="{FF2B5EF4-FFF2-40B4-BE49-F238E27FC236}">
                <a16:creationId xmlns:a16="http://schemas.microsoft.com/office/drawing/2014/main" id="{A25F42A0-A49F-FA99-9212-8B503D9F42E0}"/>
              </a:ext>
            </a:extLst>
          </p:cNvPr>
          <p:cNvPicPr>
            <a:picLocks noChangeAspect="1"/>
          </p:cNvPicPr>
          <p:nvPr/>
        </p:nvPicPr>
        <p:blipFill>
          <a:blip r:embed="rId2"/>
          <a:stretch>
            <a:fillRect/>
          </a:stretch>
        </p:blipFill>
        <p:spPr>
          <a:xfrm>
            <a:off x="89402" y="880946"/>
            <a:ext cx="10513007" cy="5490869"/>
          </a:xfrm>
          <a:prstGeom prst="rect">
            <a:avLst/>
          </a:prstGeom>
        </p:spPr>
      </p:pic>
    </p:spTree>
    <p:extLst>
      <p:ext uri="{BB962C8B-B14F-4D97-AF65-F5344CB8AC3E}">
        <p14:creationId xmlns:p14="http://schemas.microsoft.com/office/powerpoint/2010/main" val="301916947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TotalTime>
  <Words>928</Words>
  <Application>Microsoft Office PowerPoint</Application>
  <PresentationFormat>Personnalisé</PresentationFormat>
  <Paragraphs>74</Paragraphs>
  <Slides>12</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12</vt:i4>
      </vt:variant>
    </vt:vector>
  </HeadingPairs>
  <TitlesOfParts>
    <vt:vector size="23" baseType="lpstr">
      <vt:lpstr>Aptos</vt:lpstr>
      <vt:lpstr>Arial</vt:lpstr>
      <vt:lpstr>Calibri</vt:lpstr>
      <vt:lpstr>Century Schoolbook</vt:lpstr>
      <vt:lpstr>Courier New</vt:lpstr>
      <vt:lpstr>DINPro-Bold</vt:lpstr>
      <vt:lpstr>Segoe UI</vt:lpstr>
      <vt:lpstr>sourcesanspro</vt:lpstr>
      <vt:lpstr>Symbol</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Fabrice Croisan</dc:creator>
  <cp:lastModifiedBy>Kelly-Anne ELY-MARIUS</cp:lastModifiedBy>
  <cp:revision>2</cp:revision>
  <dcterms:created xsi:type="dcterms:W3CDTF">2023-05-02T13:48:07Z</dcterms:created>
  <dcterms:modified xsi:type="dcterms:W3CDTF">2024-10-29T21:43:59Z</dcterms:modified>
</cp:coreProperties>
</file>